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63"/>
  </p:notesMasterIdLst>
  <p:handoutMasterIdLst>
    <p:handoutMasterId r:id="rId64"/>
  </p:handoutMasterIdLst>
  <p:sldIdLst>
    <p:sldId id="258" r:id="rId2"/>
    <p:sldId id="431" r:id="rId3"/>
    <p:sldId id="298" r:id="rId4"/>
    <p:sldId id="375" r:id="rId5"/>
    <p:sldId id="330" r:id="rId6"/>
    <p:sldId id="388" r:id="rId7"/>
    <p:sldId id="386" r:id="rId8"/>
    <p:sldId id="342" r:id="rId9"/>
    <p:sldId id="338" r:id="rId10"/>
    <p:sldId id="387" r:id="rId11"/>
    <p:sldId id="343" r:id="rId12"/>
    <p:sldId id="405" r:id="rId13"/>
    <p:sldId id="344" r:id="rId14"/>
    <p:sldId id="428" r:id="rId15"/>
    <p:sldId id="347" r:id="rId16"/>
    <p:sldId id="392" r:id="rId17"/>
    <p:sldId id="359" r:id="rId18"/>
    <p:sldId id="394" r:id="rId19"/>
    <p:sldId id="369" r:id="rId20"/>
    <p:sldId id="382" r:id="rId21"/>
    <p:sldId id="379" r:id="rId22"/>
    <p:sldId id="381" r:id="rId23"/>
    <p:sldId id="374" r:id="rId24"/>
    <p:sldId id="360" r:id="rId25"/>
    <p:sldId id="393" r:id="rId26"/>
    <p:sldId id="396" r:id="rId27"/>
    <p:sldId id="345" r:id="rId28"/>
    <p:sldId id="417" r:id="rId29"/>
    <p:sldId id="410" r:id="rId30"/>
    <p:sldId id="411" r:id="rId31"/>
    <p:sldId id="412" r:id="rId32"/>
    <p:sldId id="413" r:id="rId33"/>
    <p:sldId id="414" r:id="rId34"/>
    <p:sldId id="430" r:id="rId35"/>
    <p:sldId id="419" r:id="rId36"/>
    <p:sldId id="395" r:id="rId37"/>
    <p:sldId id="390" r:id="rId38"/>
    <p:sldId id="398" r:id="rId39"/>
    <p:sldId id="367" r:id="rId40"/>
    <p:sldId id="408" r:id="rId41"/>
    <p:sldId id="366" r:id="rId42"/>
    <p:sldId id="402" r:id="rId43"/>
    <p:sldId id="391" r:id="rId44"/>
    <p:sldId id="403" r:id="rId45"/>
    <p:sldId id="404" r:id="rId46"/>
    <p:sldId id="420" r:id="rId47"/>
    <p:sldId id="422" r:id="rId48"/>
    <p:sldId id="421" r:id="rId49"/>
    <p:sldId id="423" r:id="rId50"/>
    <p:sldId id="425" r:id="rId51"/>
    <p:sldId id="424" r:id="rId52"/>
    <p:sldId id="406" r:id="rId53"/>
    <p:sldId id="352" r:id="rId54"/>
    <p:sldId id="353" r:id="rId55"/>
    <p:sldId id="400" r:id="rId56"/>
    <p:sldId id="354" r:id="rId57"/>
    <p:sldId id="389" r:id="rId58"/>
    <p:sldId id="407" r:id="rId59"/>
    <p:sldId id="357" r:id="rId60"/>
    <p:sldId id="363" r:id="rId61"/>
    <p:sldId id="377" r:id="rId6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B002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370"/>
  </p:normalViewPr>
  <p:slideViewPr>
    <p:cSldViewPr>
      <p:cViewPr varScale="1">
        <p:scale>
          <a:sx n="127" d="100"/>
          <a:sy n="127" d="100"/>
        </p:scale>
        <p:origin x="736" y="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>
      <p:cViewPr>
        <p:scale>
          <a:sx n="77" d="100"/>
          <a:sy n="77" d="100"/>
        </p:scale>
        <p:origin x="3544" y="7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5/19/25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CMS has the plurality of insurance members. (more than any other entity). Gives CMS tons of leverage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973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CMS decides what to pay for – creates </a:t>
            </a:r>
            <a:r>
              <a:rPr lang="en-US" dirty="0" err="1"/>
              <a:t>opp’y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“Follow the money”</a:t>
            </a:r>
          </a:p>
          <a:p>
            <a:endParaRPr lang="en-US" dirty="0"/>
          </a:p>
          <a:p>
            <a:r>
              <a:rPr lang="en-US" dirty="0"/>
              <a:t>Right: a company building a business off this CPT code -- 92229.  </a:t>
            </a:r>
          </a:p>
          <a:p>
            <a:endParaRPr lang="en-US" dirty="0"/>
          </a:p>
          <a:p>
            <a:r>
              <a:rPr lang="en-US" dirty="0"/>
              <a:t>Code means PCPs can test for DR in their office and get paid for it, vs. referring to specialist.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4912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17706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59646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CE: delivers or pays for care</a:t>
            </a:r>
          </a:p>
          <a:p>
            <a:r>
              <a:rPr lang="en-US" dirty="0"/>
              <a:t>BA: works on behalf of CE and handles PHI</a:t>
            </a:r>
          </a:p>
          <a:p>
            <a:br>
              <a:rPr lang="en-US" dirty="0"/>
            </a:br>
            <a:r>
              <a:rPr lang="en-US" dirty="0"/>
              <a:t>Quiz:</a:t>
            </a:r>
          </a:p>
          <a:p>
            <a:r>
              <a:rPr lang="en-US" dirty="0"/>
              <a:t>What is CVS?</a:t>
            </a:r>
          </a:p>
          <a:p>
            <a:r>
              <a:rPr lang="en-US" dirty="0"/>
              <a:t>Apple Health?</a:t>
            </a:r>
          </a:p>
          <a:p>
            <a:r>
              <a:rPr lang="en-US" dirty="0"/>
              <a:t>A company that does an annual audit of a health plan.</a:t>
            </a:r>
          </a:p>
          <a:p>
            <a:r>
              <a:rPr lang="en-US" dirty="0"/>
              <a:t>A janitor who cleans a doctors office?</a:t>
            </a:r>
          </a:p>
          <a:p>
            <a:r>
              <a:rPr lang="en-US" dirty="0"/>
              <a:t>Shredding companies that dispose of physical documents containing PHI?</a:t>
            </a:r>
          </a:p>
          <a:p>
            <a:endParaRPr lang="en-US" dirty="0"/>
          </a:p>
          <a:p>
            <a:r>
              <a:rPr lang="en-US" dirty="0"/>
              <a:t>CE obligations &gt; BA obligations (e.g. NOPP)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77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13702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are not PHI? </a:t>
            </a:r>
          </a:p>
          <a:p>
            <a:endParaRPr lang="en-US" dirty="0"/>
          </a:p>
          <a:p>
            <a:r>
              <a:rPr lang="en-US" dirty="0"/>
              <a:t>1 yes</a:t>
            </a:r>
          </a:p>
          <a:p>
            <a:r>
              <a:rPr lang="en-US" dirty="0"/>
              <a:t>2 no</a:t>
            </a:r>
          </a:p>
          <a:p>
            <a:r>
              <a:rPr lang="en-US" dirty="0"/>
              <a:t>3 yes</a:t>
            </a:r>
          </a:p>
          <a:p>
            <a:r>
              <a:rPr lang="en-US" dirty="0"/>
              <a:t>4 no</a:t>
            </a:r>
          </a:p>
          <a:p>
            <a:r>
              <a:rPr lang="en-US" dirty="0"/>
              <a:t>5 yes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 maybe –</a:t>
            </a:r>
            <a:r>
              <a:rPr lang="en-US" dirty="0" err="1"/>
              <a:t>exif</a:t>
            </a:r>
            <a:r>
              <a:rPr lang="en-US" dirty="0"/>
              <a:t> info? MRN? Unique condition?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1170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ever use patient data in ML research?</a:t>
            </a:r>
          </a:p>
          <a:p>
            <a:endParaRPr lang="en-US" dirty="0"/>
          </a:p>
          <a:p>
            <a:r>
              <a:rPr lang="en-US" dirty="0"/>
              <a:t>Not covered by the “TPO exception”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7559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actually two approaches, we’ll </a:t>
            </a:r>
            <a:r>
              <a:rPr lang="en-US" dirty="0" err="1"/>
              <a:t>dsicuss</a:t>
            </a:r>
            <a:r>
              <a:rPr lang="en-US" dirty="0"/>
              <a:t>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171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learning about this in </a:t>
            </a:r>
            <a:r>
              <a:rPr lang="en-US" dirty="0" err="1"/>
              <a:t>pset</a:t>
            </a:r>
            <a:r>
              <a:rPr lang="en-US" dirty="0"/>
              <a:t> 0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7589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3639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81942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all do –(1)  involves human subjects, (2) aims to contribute to generalizable knowledge,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9843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</a:p>
          <a:p>
            <a:endParaRPr lang="en-US" dirty="0"/>
          </a:p>
          <a:p>
            <a:r>
              <a:rPr lang="en-US" dirty="0"/>
              <a:t>1 and 2 are not meant to contribute to general knowledge.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57624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Live human subjects always requires IRB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retrospective analysis using PHI -&gt; can IRB *or* de-identify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6733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29261B"/>
                </a:solidFill>
                <a:latin typeface="Georgia" panose="02040502050405020303" pitchFamily="18" charset="0"/>
              </a:rPr>
              <a:t>(expert determination is the other, less common approach)</a:t>
            </a:r>
          </a:p>
          <a:p>
            <a:endParaRPr lang="en-US" sz="1200" dirty="0">
              <a:solidFill>
                <a:srgbClr val="29261B"/>
              </a:solidFill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1276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build or buy products to do this. Here’s an actual de-id product. Pretty typical. </a:t>
            </a:r>
          </a:p>
          <a:p>
            <a:endParaRPr lang="en-US" dirty="0"/>
          </a:p>
          <a:p>
            <a:r>
              <a:rPr lang="en-US" dirty="0"/>
              <a:t>Left = original</a:t>
            </a:r>
          </a:p>
          <a:p>
            <a:r>
              <a:rPr lang="en-US" dirty="0"/>
              <a:t>Right = transformed</a:t>
            </a:r>
          </a:p>
          <a:p>
            <a:endParaRPr lang="en-US" dirty="0"/>
          </a:p>
          <a:p>
            <a:r>
              <a:rPr lang="en-US" dirty="0"/>
              <a:t>What transformations do you see here? </a:t>
            </a:r>
          </a:p>
          <a:p>
            <a:endParaRPr lang="en-US" dirty="0"/>
          </a:p>
          <a:p>
            <a:r>
              <a:rPr lang="en-US" dirty="0"/>
              <a:t>Change dates (why?)</a:t>
            </a:r>
          </a:p>
          <a:p>
            <a:r>
              <a:rPr lang="en-US" dirty="0"/>
              <a:t>Change facility name (why?) </a:t>
            </a:r>
          </a:p>
          <a:p>
            <a:endParaRPr lang="en-US" dirty="0"/>
          </a:p>
          <a:p>
            <a:r>
              <a:rPr lang="en-US" dirty="0"/>
              <a:t>Provider name is changed – not strictly necessary under safe harbor (unless provider panel is small)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2190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example makes de-id look easy,</a:t>
            </a:r>
          </a:p>
          <a:p>
            <a:r>
              <a:rPr lang="en-US" dirty="0"/>
              <a:t>Here's an example that makes de-id look really difficult.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2494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might we perform De-ID using 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89696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0819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Sorta looks like a part of speech tagging problem, which people tend to use HMMs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use (Baum Welch, EM) to learn the model params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use Viterbi for inference – find optimal POS tags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315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6688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pdf for p(</a:t>
            </a:r>
            <a:r>
              <a:rPr lang="en-US" dirty="0" err="1"/>
              <a:t>y|x</a:t>
            </a:r>
            <a:r>
              <a:rPr lang="en-US" dirty="0"/>
              <a:t>) assigns no prob mass to most names as they are OOV </a:t>
            </a:r>
          </a:p>
          <a:p>
            <a:pPr marL="228600" indent="-228600">
              <a:buAutoNum type="arabicPeriod"/>
            </a:pPr>
            <a:r>
              <a:rPr lang="en-US" dirty="0"/>
              <a:t>Can’t use features like “this token is in a known list of doctors or hospitals or last names”</a:t>
            </a:r>
          </a:p>
          <a:p>
            <a:pPr marL="228600" indent="-228600">
              <a:buAutoNum type="arabicPeriod"/>
            </a:pPr>
            <a:r>
              <a:rPr lang="en-US" dirty="0"/>
              <a:t>Can’t use features like “first letter is capitalized” or “previous word was Mr.” or “next word is a common last name”</a:t>
            </a:r>
          </a:p>
          <a:p>
            <a:pPr marL="228600" indent="-228600">
              <a:buAutoNum type="arabicPeriod"/>
            </a:pPr>
            <a:r>
              <a:rPr lang="en-US" dirty="0"/>
              <a:t>Names, dates, orgs are often multi-token, HMM has no way of capturing this.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82187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old school now (BERT models have overtaken them). 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Discriminative model p(</a:t>
            </a:r>
            <a:r>
              <a:rPr lang="en-US" dirty="0" err="1"/>
              <a:t>y|x</a:t>
            </a:r>
            <a:r>
              <a:rPr lang="en-US" dirty="0"/>
              <a:t>) – don’t care how x is generated, don't need to model x. (Great b/c X can contain all sorts of unknown tokens!)</a:t>
            </a:r>
          </a:p>
          <a:p>
            <a:endParaRPr lang="en-US" dirty="0"/>
          </a:p>
          <a:p>
            <a:r>
              <a:rPr lang="en-US" dirty="0"/>
              <a:t>Terminology: Confusingly, it’s standard to use y for hidden labels and x for observed for CRFs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Linear chain CRF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36310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= indicator function </a:t>
            </a:r>
          </a:p>
          <a:p>
            <a:endParaRPr lang="en-US" dirty="0"/>
          </a:p>
          <a:p>
            <a:r>
              <a:rPr lang="en-US" dirty="0"/>
              <a:t>Common feature functions for NER CRF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90022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 model params lambdas by gradient descent </a:t>
            </a:r>
          </a:p>
          <a:p>
            <a:endParaRPr lang="en-US" dirty="0"/>
          </a:p>
          <a:p>
            <a:r>
              <a:rPr lang="en-US" dirty="0"/>
              <a:t>Inference: calculate </a:t>
            </a:r>
            <a:r>
              <a:rPr lang="en-US" dirty="0" err="1"/>
              <a:t>Y_star</a:t>
            </a:r>
            <a:r>
              <a:rPr lang="en-US" dirty="0"/>
              <a:t> = argmax  p(</a:t>
            </a:r>
            <a:r>
              <a:rPr lang="en-US" dirty="0" err="1"/>
              <a:t>Y|x</a:t>
            </a:r>
            <a:r>
              <a:rPr lang="en-US" dirty="0"/>
              <a:t>) by Viterbi algorithm (since it’s a linear chain CRF)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2861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list of feature types for a paper on CRFs for NER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0539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2014 contest in informatics – de-identification of medical records</a:t>
            </a:r>
          </a:p>
          <a:p>
            <a:endParaRPr lang="en-US" dirty="0"/>
          </a:p>
          <a:p>
            <a:r>
              <a:rPr lang="en-US" dirty="0"/>
              <a:t>They discuss different kinds of failures for a </a:t>
            </a:r>
            <a:r>
              <a:rPr lang="en-US" dirty="0" err="1"/>
              <a:t>dei</a:t>
            </a:r>
            <a:r>
              <a:rPr lang="en-US" dirty="0"/>
              <a:t>-id model.</a:t>
            </a:r>
          </a:p>
          <a:p>
            <a:endParaRPr lang="en-US" dirty="0"/>
          </a:p>
          <a:p>
            <a:r>
              <a:rPr lang="en-US" dirty="0"/>
              <a:t>Q: What do you think is the most dangerous kid of failure? (False pos or false negative?)</a:t>
            </a:r>
          </a:p>
          <a:p>
            <a:endParaRPr lang="en-US" dirty="0"/>
          </a:p>
          <a:p>
            <a:r>
              <a:rPr lang="en-US" dirty="0"/>
              <a:t>A: False negative! (bias towards high recall – dial it up – conservative model)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43175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Trained model </a:t>
            </a:r>
          </a:p>
          <a:p>
            <a:endParaRPr lang="en-US" dirty="0"/>
          </a:p>
          <a:p>
            <a:r>
              <a:rPr lang="en-US" dirty="0"/>
              <a:t>(not in healthcare)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26343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“bad </a:t>
            </a:r>
            <a:r>
              <a:rPr lang="en-US" dirty="0" err="1"/>
              <a:t>hipaa</a:t>
            </a:r>
            <a:r>
              <a:rPr lang="en-US" dirty="0"/>
              <a:t> takes”</a:t>
            </a:r>
          </a:p>
          <a:p>
            <a:endParaRPr lang="en-US" dirty="0"/>
          </a:p>
          <a:p>
            <a:r>
              <a:rPr lang="en-US" dirty="0"/>
              <a:t>HIPAA only applies to CEs/BAAs!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07991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Obama 1</a:t>
            </a:r>
            <a:r>
              <a:rPr lang="en-US" baseline="30000" dirty="0"/>
              <a:t>st</a:t>
            </a:r>
            <a:r>
              <a:rPr lang="en-US" dirty="0"/>
              <a:t> day in office launched Open Data Initiative</a:t>
            </a:r>
          </a:p>
          <a:p>
            <a:endParaRPr lang="en-US" dirty="0"/>
          </a:p>
          <a:p>
            <a:r>
              <a:rPr lang="en-US" dirty="0"/>
              <a:t>This is a direct result</a:t>
            </a:r>
          </a:p>
          <a:p>
            <a:endParaRPr lang="en-US" dirty="0"/>
          </a:p>
          <a:p>
            <a:r>
              <a:rPr lang="en-US" dirty="0"/>
              <a:t>It’s *our* (citizen’s)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2271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CMS has followed the Obama directive </a:t>
            </a:r>
          </a:p>
          <a:p>
            <a:endParaRPr lang="en-US" dirty="0"/>
          </a:p>
          <a:p>
            <a:r>
              <a:rPr lang="en-US" dirty="0" err="1"/>
              <a:t>Pset</a:t>
            </a:r>
            <a:r>
              <a:rPr lang="en-US" dirty="0"/>
              <a:t> 1 you get your hands dirty with some CMS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585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This lecture is heavy on </a:t>
            </a:r>
            <a:r>
              <a:rPr lang="en-US" sz="12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policy and legislation. Not a traditional CS lecture.  </a:t>
            </a:r>
            <a:r>
              <a:rPr lang="en-US" sz="12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Why should we spend time on this? </a:t>
            </a:r>
          </a:p>
          <a:p>
            <a:br>
              <a:rPr lang="en-US" sz="12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</a:br>
            <a:r>
              <a:rPr lang="en-US" sz="12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Legislation drives financial incentives. </a:t>
            </a:r>
            <a:r>
              <a:rPr lang="en-US" sz="12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</a:p>
          <a:p>
            <a:r>
              <a:rPr lang="en-US" sz="12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Example: ACA in 2010 – financial penalties for hospitals with high readmission rates. ML to predict readmission. Already showed the Optum one on Tuesday.</a:t>
            </a:r>
          </a:p>
          <a:p>
            <a:r>
              <a:rPr lang="en-US" sz="12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Example: CURES Act in 2016 led to Cancer Moonshot - encouraged adaptive trial design for clinical trials. Which we’ll talk about later in lecture 21 </a:t>
            </a:r>
          </a:p>
          <a:p>
            <a:r>
              <a:rPr lang="en-US" sz="1200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110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CMS didn’t stop there – </a:t>
            </a:r>
          </a:p>
          <a:p>
            <a:endParaRPr lang="en-US" dirty="0"/>
          </a:p>
          <a:p>
            <a:r>
              <a:rPr lang="en-US" dirty="0"/>
              <a:t>300 applicants, 25 participants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3111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paper published by one of the participating groups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91777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graph saying?</a:t>
            </a:r>
          </a:p>
          <a:p>
            <a:endParaRPr lang="en-US" dirty="0"/>
          </a:p>
          <a:p>
            <a:r>
              <a:rPr lang="en-US" dirty="0"/>
              <a:t>1% alert rate =&gt; alerts for the top 1% highest scoring events</a:t>
            </a:r>
          </a:p>
          <a:p>
            <a:endParaRPr lang="en-US" dirty="0"/>
          </a:p>
          <a:p>
            <a:r>
              <a:rPr lang="en-US" dirty="0"/>
              <a:t>Sens = recall </a:t>
            </a:r>
          </a:p>
          <a:p>
            <a:r>
              <a:rPr lang="en-US" dirty="0"/>
              <a:t>PPV = precision = TP/(TP+FP)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2573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Brier scores. </a:t>
            </a:r>
          </a:p>
          <a:p>
            <a:endParaRPr lang="en-US" dirty="0"/>
          </a:p>
          <a:p>
            <a:r>
              <a:rPr lang="en-US" dirty="0"/>
              <a:t>Comes up a LOT in MLH papers. </a:t>
            </a:r>
          </a:p>
          <a:p>
            <a:r>
              <a:rPr lang="en-US" dirty="0"/>
              <a:t>2 models here. Which is more accurate? (they’re the same). </a:t>
            </a:r>
          </a:p>
          <a:p>
            <a:r>
              <a:rPr lang="en-US" dirty="0"/>
              <a:t>Which is a superior model (2</a:t>
            </a:r>
            <a:r>
              <a:rPr lang="en-US" baseline="30000" dirty="0"/>
              <a:t>nd</a:t>
            </a:r>
            <a:r>
              <a:rPr lang="en-US" dirty="0"/>
              <a:t> – pdf is ‘better’)</a:t>
            </a:r>
          </a:p>
          <a:p>
            <a:r>
              <a:rPr lang="en-US" dirty="0"/>
              <a:t>Matters when you take action based on values (e.g. risk stratification)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13315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range of Brier scores? (0-1) Best? (0) Worst? (1)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5060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calculate Brier score for these two models</a:t>
            </a:r>
          </a:p>
          <a:p>
            <a:r>
              <a:rPr lang="en-US" dirty="0"/>
              <a:t>Which is the better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0666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Isn't Brier score just MSE? </a:t>
            </a:r>
          </a:p>
          <a:p>
            <a:endParaRPr lang="en-US" dirty="0"/>
          </a:p>
          <a:p>
            <a:r>
              <a:rPr lang="en-US" dirty="0" err="1"/>
              <a:t>Sortof</a:t>
            </a:r>
            <a:r>
              <a:rPr lang="en-US" dirty="0"/>
              <a:t>. </a:t>
            </a:r>
          </a:p>
          <a:p>
            <a:r>
              <a:rPr lang="en-US" dirty="0"/>
              <a:t>Brier = MSE for binary outcomes.</a:t>
            </a:r>
          </a:p>
          <a:p>
            <a:r>
              <a:rPr lang="en-US" dirty="0"/>
              <a:t>But for multiclass, Brier has a different form.</a:t>
            </a:r>
          </a:p>
          <a:p>
            <a:r>
              <a:rPr lang="en-US" dirty="0"/>
              <a:t>Quiz: Do you get the same Brier score? (no, it’s 2x)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97647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same paper </a:t>
            </a:r>
          </a:p>
          <a:p>
            <a:endParaRPr lang="en-US" dirty="0"/>
          </a:p>
          <a:p>
            <a:r>
              <a:rPr lang="en-US" dirty="0"/>
              <a:t>Ok, you calculated these clinical outcomes for your patients. So what? </a:t>
            </a:r>
          </a:p>
          <a:p>
            <a:endParaRPr lang="en-US" dirty="0"/>
          </a:p>
          <a:p>
            <a:r>
              <a:rPr lang="en-US" dirty="0"/>
              <a:t>Clinician-facing tool.</a:t>
            </a:r>
          </a:p>
          <a:p>
            <a:endParaRPr lang="en-US" dirty="0"/>
          </a:p>
          <a:p>
            <a:r>
              <a:rPr lang="en-US" dirty="0"/>
              <a:t>What’s great about this? (explainable clear)</a:t>
            </a:r>
          </a:p>
          <a:p>
            <a:r>
              <a:rPr lang="en-US" dirty="0"/>
              <a:t>What’s problematic? (not actionable)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9491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Carrot and Stick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91353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975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41265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Eligible: </a:t>
            </a:r>
            <a:r>
              <a:rPr lang="en-US" b="0" i="0" dirty="0">
                <a:solidFill>
                  <a:srgbClr val="4040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general and medical-surgical acute care hospitals as eligible for meaningful-use incentives</a:t>
            </a:r>
          </a:p>
          <a:p>
            <a:endParaRPr lang="en-US" b="0" i="0" dirty="0">
              <a:solidFill>
                <a:srgbClr val="40404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4040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Ineligible: long-term acute care, psychiatric, and rehabilitation hospitals</a:t>
            </a:r>
          </a:p>
          <a:p>
            <a:endParaRPr lang="en-US" b="0" i="0" dirty="0">
              <a:solidFill>
                <a:srgbClr val="40404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40404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39593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don’t get the reward just for standing up an EHR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Needs to support ‘meaningful use’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“Meaningless use”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INTEROPERABILITY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809524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FHIR in </a:t>
            </a:r>
            <a:r>
              <a:rPr lang="en-US" dirty="0" err="1"/>
              <a:t>pset</a:t>
            </a:r>
            <a:r>
              <a:rPr lang="en-US" dirty="0"/>
              <a:t> 1 </a:t>
            </a:r>
          </a:p>
          <a:p>
            <a:endParaRPr lang="en-US" dirty="0"/>
          </a:p>
          <a:p>
            <a:r>
              <a:rPr lang="en-US" dirty="0"/>
              <a:t>FHIR – Apple Health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18150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2639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~1900, no need for insurance -- no healthcare to buy!  Hospitals were where you went to die. No expensive imaging, surgeries, therapies.</a:t>
            </a:r>
          </a:p>
          <a:p>
            <a:endParaRPr lang="en-US" dirty="0"/>
          </a:p>
          <a:p>
            <a:r>
              <a:rPr lang="en-US" dirty="0"/>
              <a:t>People just paid cash, no problem.</a:t>
            </a:r>
          </a:p>
          <a:p>
            <a:endParaRPr lang="en-US" dirty="0"/>
          </a:p>
          <a:p>
            <a:r>
              <a:rPr lang="en-US" dirty="0"/>
              <a:t>Then: purely commercial insurance.  “Commercial” = gov’t not involved. </a:t>
            </a:r>
            <a:r>
              <a:rPr lang="en-US" dirty="0" err="1"/>
              <a:t>A.ka</a:t>
            </a:r>
            <a:r>
              <a:rPr lang="en-US" dirty="0"/>
              <a:t>. “private”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69962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most people get health insurance through their employer or through the gov’t. How did we get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03974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53927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7054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F846B-CC89-4AB0-D7D9-A6B085531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ensus.gov/content/dam/Census/library/publications/2023/demo/p60-281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eyehealth.com/primary-car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linacuity.com/clinideid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I3DQS0P2f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pages.cs.wisc.edu/~jerryzhu/cs769/CRF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890009/pdf/nihms914230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1532046415001173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urnals.plos.org/plosone/article?id=10.1371/journal.pone.0252585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252585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rier_scor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urnals.plos.org/plosone/article?id=10.1371/journal.pone.0252585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affairs.org/doi/10.1377/hlthaff.2016.1651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althit.gov/sites/default/files/2022-02/USCDI%20USCDI_Plus%20-%20Annual%20Meeting%20Slides_Final_508.pdf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133600" y="2038350"/>
            <a:ext cx="6705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CMU 10-742</a:t>
            </a:r>
            <a:b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</a:b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Machine Learning in Healthcare </a:t>
            </a: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Lecture 4: Regulation</a:t>
            </a:r>
          </a:p>
          <a:p>
            <a:pPr>
              <a:spcBef>
                <a:spcPct val="20000"/>
              </a:spcBef>
            </a:pPr>
            <a:r>
              <a:rPr lang="en-US" altLang="x-none" sz="1600" i="1" dirty="0">
                <a:solidFill>
                  <a:srgbClr val="FFFFFF"/>
                </a:solidFill>
                <a:ea typeface="ＭＳ Ｐゴシック" charset="-128"/>
              </a:rPr>
              <a:t>Adam Berger</a:t>
            </a: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BA62-878A-2C2F-67DE-9CA82843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Insurance Today: Public/Private Hybrid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9ED249-A802-CD0D-98CD-D32E28D63C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A graph showing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65066B31-A0BE-1673-2628-17041C73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041400"/>
            <a:ext cx="5448300" cy="306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6A769-BBE2-67C5-A14D-C8AA4919B874}"/>
              </a:ext>
            </a:extLst>
          </p:cNvPr>
          <p:cNvSpPr txBox="1"/>
          <p:nvPr/>
        </p:nvSpPr>
        <p:spPr>
          <a:xfrm>
            <a:off x="35169" y="4519940"/>
            <a:ext cx="59304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</a:t>
            </a:r>
            <a:r>
              <a:rPr lang="en-US" sz="1050" dirty="0" err="1">
                <a:hlinkClick r:id="rId4"/>
              </a:rPr>
              <a:t>www.census.gov</a:t>
            </a:r>
            <a:r>
              <a:rPr lang="en-US" sz="1050" dirty="0">
                <a:hlinkClick r:id="rId4"/>
              </a:rPr>
              <a:t>/content/dam/Census/library/publications/2023/demo/p60-281.pdf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2382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F37E-84FC-FB8E-F4AF-9E8E482E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 Can Drive (or Inhibit) Innovation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939D8-2BE2-52FA-2CAE-E3932DEEC1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8C689B5-CEEA-017D-451A-0F1B8A770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483420"/>
              </p:ext>
            </p:extLst>
          </p:nvPr>
        </p:nvGraphicFramePr>
        <p:xfrm>
          <a:off x="279400" y="1649340"/>
          <a:ext cx="4724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88056474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863562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CPT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85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92229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Retinal imaging with 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78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75580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Heart CT scan with AI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3544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0A4721-607B-FDFD-23BE-1DBC40BC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1276350"/>
            <a:ext cx="3352800" cy="1858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A4A37A-E06E-DB26-049E-EDB307E332B3}"/>
              </a:ext>
            </a:extLst>
          </p:cNvPr>
          <p:cNvSpPr txBox="1"/>
          <p:nvPr/>
        </p:nvSpPr>
        <p:spPr>
          <a:xfrm>
            <a:off x="5534454" y="3208818"/>
            <a:ext cx="335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www.aeyehealth.com</a:t>
            </a:r>
            <a:r>
              <a:rPr lang="en-US" sz="1200" dirty="0">
                <a:hlinkClick r:id="rId4"/>
              </a:rPr>
              <a:t>/primary-care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821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AACC-0D56-9098-7A40-D612295870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system-ui"/>
              </a:rPr>
              <a:t>A brief history of healthcare in U.S.</a:t>
            </a:r>
            <a:endParaRPr lang="en-US" sz="2000" i="0" dirty="0">
              <a:solidFill>
                <a:schemeClr val="bg1">
                  <a:lumMod val="65000"/>
                </a:schemeClr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US" sz="2000" b="1" i="0" dirty="0">
                <a:effectLst/>
                <a:highlight>
                  <a:srgbClr val="FFFFFF"/>
                </a:highlight>
                <a:latin typeface="system-ui"/>
              </a:rPr>
              <a:t>Privacy &amp; HIPAA 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system-ui"/>
              </a:rPr>
              <a:t>De-ID  </a:t>
            </a: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Open Data</a:t>
            </a:r>
            <a:endParaRPr lang="en-US" sz="20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system-ui"/>
            </a:endParaRP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HITECH Act</a:t>
            </a: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CURES Act</a:t>
            </a:r>
          </a:p>
        </p:txBody>
      </p:sp>
    </p:spTree>
    <p:extLst>
      <p:ext uri="{BB962C8B-B14F-4D97-AF65-F5344CB8AC3E}">
        <p14:creationId xmlns:p14="http://schemas.microsoft.com/office/powerpoint/2010/main" val="718401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71798-89ED-1038-A878-8671FDCC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mountain with trees and grass&#10;&#10;Description automatically generated">
            <a:extLst>
              <a:ext uri="{FF2B5EF4-FFF2-40B4-BE49-F238E27FC236}">
                <a16:creationId xmlns:a16="http://schemas.microsoft.com/office/drawing/2014/main" id="{043BB542-04DE-4DD7-C4C5-C9A50D99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28" y="131542"/>
            <a:ext cx="5776141" cy="459292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911717A-1E36-A0E8-E2CE-0A197B076B28}"/>
              </a:ext>
            </a:extLst>
          </p:cNvPr>
          <p:cNvSpPr txBox="1">
            <a:spLocks/>
          </p:cNvSpPr>
          <p:nvPr/>
        </p:nvSpPr>
        <p:spPr bwMode="auto">
          <a:xfrm>
            <a:off x="2204974" y="2598008"/>
            <a:ext cx="259080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r>
              <a:rPr lang="en-US" sz="2800" b="1" kern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HIPAA </a:t>
            </a:r>
            <a:br>
              <a:rPr lang="en-US" sz="2800" b="1" kern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1996</a:t>
            </a:r>
            <a:br>
              <a:rPr lang="en-US" sz="2800" b="1" kern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Legislation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AD71ECA8-6A0B-F6B9-D25C-6DD7B7EB4BB1}"/>
              </a:ext>
            </a:extLst>
          </p:cNvPr>
          <p:cNvSpPr/>
          <p:nvPr/>
        </p:nvSpPr>
        <p:spPr bwMode="auto">
          <a:xfrm>
            <a:off x="6149611" y="382217"/>
            <a:ext cx="1554117" cy="665791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9341"/>
              <a:gd name="adj6" fmla="val -675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9B3F3E-DE22-DEB7-5FE7-C7DF05A4629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233341" y="448154"/>
            <a:ext cx="1386659" cy="381000"/>
          </a:xfrm>
          <a:ln>
            <a:noFill/>
          </a:ln>
        </p:spPr>
        <p:txBody>
          <a:bodyPr/>
          <a:lstStyle/>
          <a:p>
            <a:r>
              <a:rPr lang="en-US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rule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3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ABE39-D38F-87EC-F73B-E7EAF405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HIPAA roles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71798-89ED-1038-A878-8671FDCC2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Hospital Clipart Images – Browse 52,431 ...">
            <a:extLst>
              <a:ext uri="{FF2B5EF4-FFF2-40B4-BE49-F238E27FC236}">
                <a16:creationId xmlns:a16="http://schemas.microsoft.com/office/drawing/2014/main" id="{92BB0E73-1A67-5462-419F-1A50F3A8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2" y="1730072"/>
            <a:ext cx="1822450" cy="145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D6B534-2755-5D64-B8C2-3888AC69E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74" y="2339672"/>
            <a:ext cx="1462164" cy="30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39E3FC-B949-17A9-A283-3D7273CCA5EC}"/>
              </a:ext>
            </a:extLst>
          </p:cNvPr>
          <p:cNvSpPr txBox="1"/>
          <p:nvPr/>
        </p:nvSpPr>
        <p:spPr>
          <a:xfrm>
            <a:off x="609600" y="412736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Covered Entity (CE)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4D56F-3EDD-88F5-ABC0-49FB9EE05B99}"/>
              </a:ext>
            </a:extLst>
          </p:cNvPr>
          <p:cNvSpPr txBox="1"/>
          <p:nvPr/>
        </p:nvSpPr>
        <p:spPr>
          <a:xfrm>
            <a:off x="4495800" y="4070577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Business Associate (BA)</a:t>
            </a:r>
          </a:p>
        </p:txBody>
      </p:sp>
      <p:pic>
        <p:nvPicPr>
          <p:cNvPr id="2050" name="Picture 2" descr="Epic | ...With the patient at the heart">
            <a:extLst>
              <a:ext uri="{FF2B5EF4-FFF2-40B4-BE49-F238E27FC236}">
                <a16:creationId xmlns:a16="http://schemas.microsoft.com/office/drawing/2014/main" id="{2A23B8E8-ABD5-DBB4-D874-57ADAE31B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74" y="1246569"/>
            <a:ext cx="1274285" cy="67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90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C722-A0A0-8B01-C9E9-539EB910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HIPAA Privacy Rule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49AE5-F08B-2A6C-8C50-BCA1C4AFD3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7892" y="1581150"/>
            <a:ext cx="8229600" cy="2971800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Georgia" panose="02040502050405020303" pitchFamily="18" charset="0"/>
              </a:rPr>
              <a:t>”</a:t>
            </a:r>
            <a:r>
              <a:rPr lang="en-US" sz="1800" dirty="0">
                <a:solidFill>
                  <a:srgbClr val="29261B"/>
                </a:solidFill>
                <a:latin typeface="Georgia" panose="02040502050405020303" pitchFamily="18" charset="0"/>
              </a:rPr>
              <a:t>P</a:t>
            </a: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Georgia" panose="02040502050405020303" pitchFamily="18" charset="0"/>
              </a:rPr>
              <a:t>rotected health information" (PHI): any information held by a covered entity</a:t>
            </a:r>
            <a:r>
              <a:rPr lang="en-US" sz="1800" dirty="0">
                <a:solidFill>
                  <a:srgbClr val="29261B"/>
                </a:solidFill>
                <a:latin typeface="Georgia" panose="02040502050405020303" pitchFamily="18" charset="0"/>
              </a:rPr>
              <a:t> </a:t>
            </a: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Georgia" panose="02040502050405020303" pitchFamily="18" charset="0"/>
              </a:rPr>
              <a:t>that concerns </a:t>
            </a:r>
            <a:r>
              <a:rPr lang="en-US" sz="1800" b="0" i="0" u="none" strike="noStrike" dirty="0">
                <a:solidFill>
                  <a:srgbClr val="29261B"/>
                </a:solidFill>
                <a:effectLst/>
                <a:highlight>
                  <a:srgbClr val="FFFF00"/>
                </a:highlight>
                <a:latin typeface="Georgia" panose="02040502050405020303" pitchFamily="18" charset="0"/>
              </a:rPr>
              <a:t>health status, provision of healthcare, or payment for healthcare that can be linked to an individual</a:t>
            </a: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Georgia" panose="02040502050405020303" pitchFamily="18" charset="0"/>
              </a:rPr>
              <a:t>.</a:t>
            </a:r>
            <a:br>
              <a:rPr lang="en-US" sz="1800" b="0" i="0" u="none" strike="noStrike" dirty="0">
                <a:solidFill>
                  <a:srgbClr val="29261B"/>
                </a:solidFill>
                <a:effectLst/>
                <a:latin typeface="Georgia" panose="02040502050405020303" pitchFamily="18" charset="0"/>
              </a:rPr>
            </a:br>
            <a:endParaRPr lang="en-US" sz="1800" b="0" i="0" u="none" strike="noStrike" dirty="0">
              <a:solidFill>
                <a:srgbClr val="29261B"/>
              </a:solidFill>
              <a:effectLst/>
              <a:latin typeface="Georgia" panose="02040502050405020303" pitchFamily="18" charset="0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29261B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29261B"/>
                </a:solidFill>
                <a:latin typeface="Georgia" panose="02040502050405020303" pitchFamily="18" charset="0"/>
              </a:rPr>
            </a:br>
            <a:r>
              <a:rPr lang="en-US" sz="1800" dirty="0">
                <a:solidFill>
                  <a:srgbClr val="29261B"/>
                </a:solidFill>
                <a:latin typeface="Georgia" panose="02040502050405020303" pitchFamily="18" charset="0"/>
              </a:rPr>
              <a:t>A covered entity must obtain written authorization from individuals for any use or disclosure of PHI that is not for treatment, payment, or healthcare operations (TPO).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29261B"/>
              </a:solidFill>
              <a:latin typeface="Georgia" panose="02040502050405020303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29261B"/>
              </a:solidFill>
              <a:latin typeface="Georgia" panose="02040502050405020303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29261B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br>
              <a:rPr lang="en-US" sz="1600" b="0" i="0" u="none" strike="noStrike" dirty="0">
                <a:solidFill>
                  <a:srgbClr val="29261B"/>
                </a:solidFill>
                <a:effectLst/>
                <a:latin typeface="Georgia" panose="02040502050405020303" pitchFamily="18" charset="0"/>
              </a:rPr>
            </a:br>
            <a:r>
              <a:rPr lang="en-US" sz="1600" b="0" i="0" u="none" strike="noStrike" dirty="0">
                <a:solidFill>
                  <a:srgbClr val="29261B"/>
                </a:solidFill>
                <a:effectLst/>
                <a:latin typeface="Georgia" panose="02040502050405020303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590FD-B53D-CD99-78B9-D0DDB003B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566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2971-75BC-AAAD-8DE4-75565015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these are PHI?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5717E-72AE-257D-4B17-0D63E8D403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3400" y="1809750"/>
            <a:ext cx="8229600" cy="28194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800" dirty="0"/>
              <a:t>A recorded conversation between a doctor and patient</a:t>
            </a:r>
          </a:p>
          <a:p>
            <a:pPr marL="342900" indent="-342900">
              <a:buAutoNum type="arabicPeriod"/>
            </a:pPr>
            <a:r>
              <a:rPr lang="en-US" sz="1800" dirty="0"/>
              <a:t>A birth date without any other identifying information</a:t>
            </a:r>
          </a:p>
          <a:p>
            <a:pPr marL="342900" indent="-342900">
              <a:buAutoNum type="arabicPeriod"/>
            </a:pPr>
            <a:r>
              <a:rPr lang="en-US" sz="1800" dirty="0"/>
              <a:t>A patient's credit card information used for billing</a:t>
            </a:r>
          </a:p>
          <a:p>
            <a:pPr marL="342900" indent="-342900">
              <a:buAutoNum type="arabicPeriod"/>
            </a:pPr>
            <a:r>
              <a:rPr lang="en-US" sz="1800" dirty="0"/>
              <a:t>A list of appointment times without patient names </a:t>
            </a:r>
          </a:p>
          <a:p>
            <a:pPr marL="342900" indent="-342900">
              <a:buAutoNum type="arabicPeriod"/>
            </a:pPr>
            <a:r>
              <a:rPr lang="en-US" sz="1800" dirty="0"/>
              <a:t>An x-ray of an elbow with a patient's name on it</a:t>
            </a:r>
          </a:p>
          <a:p>
            <a:pPr marL="342900" indent="-342900">
              <a:buAutoNum type="arabicPeriod"/>
            </a:pPr>
            <a:r>
              <a:rPr lang="en-US" sz="1800" dirty="0"/>
              <a:t>The same x-ray without the patient’s name on it</a:t>
            </a:r>
          </a:p>
          <a:p>
            <a:pPr marL="0" indent="0"/>
            <a:endParaRPr lang="en-US" sz="1800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6B1EF-EE6B-597A-B250-166E461EF1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69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C49F4-13B5-7DCC-056E-25639ECE7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7F9D5-8C1C-5E4C-7F4E-5E5AA69F4A47}"/>
              </a:ext>
            </a:extLst>
          </p:cNvPr>
          <p:cNvSpPr txBox="1"/>
          <p:nvPr/>
        </p:nvSpPr>
        <p:spPr>
          <a:xfrm>
            <a:off x="228600" y="1428750"/>
            <a:ext cx="844061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HIPAA privacy rule:</a:t>
            </a:r>
          </a:p>
          <a:p>
            <a:endParaRPr lang="en-US" sz="1600" b="0" u="none" strike="noStrike" dirty="0">
              <a:solidFill>
                <a:srgbClr val="29261B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b="0" i="1" u="none" strike="noStrike" dirty="0">
              <a:solidFill>
                <a:srgbClr val="29261B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i="1" dirty="0">
                <a:solidFill>
                  <a:srgbClr val="29261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r>
              <a:rPr lang="en-US" sz="1600" b="0" i="1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obtain written authorization from individuals for any use or disclosure of PHI that is not for treatment, payment, or healthcare operations (TPO) purposes.</a:t>
            </a:r>
          </a:p>
          <a:p>
            <a:endParaRPr lang="en-US" sz="1600" b="0" i="1" u="none" strike="noStrike" dirty="0">
              <a:solidFill>
                <a:srgbClr val="29261B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442613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60709-C59D-0CD3-AD45-C3007B1F6B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3A5C67-BA20-2DB4-D2C4-44C2B6FE5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0"/>
            <a:ext cx="3733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75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8788-B5CE-DA6C-4FE4-3D8A437A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IRB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FE585-B9C2-60B4-F31B-B1FE1CE400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428750"/>
            <a:ext cx="8229600" cy="3200400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Review, approve, monitor research involving human subjects.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Ensure that the research is conducted ethically and that the rights and welfare of the participants are protected.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Required for most research projects involving human subjects in the U.S. States, esp. federally-funded research.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EE68A-B758-225B-818D-F058587E53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4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C47B-9BB4-C477-64CD-0A7E4A49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3 Recap: Risk Stratification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47E17-F733-A4E4-93FD-39DBEEAB2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chart with text on it&#10;&#10;Description automatically generated">
            <a:extLst>
              <a:ext uri="{FF2B5EF4-FFF2-40B4-BE49-F238E27FC236}">
                <a16:creationId xmlns:a16="http://schemas.microsoft.com/office/drawing/2014/main" id="{57510BAA-6E06-D824-2BAB-99C88E0F1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51" y="1134852"/>
            <a:ext cx="2003960" cy="1400321"/>
          </a:xfrm>
          <a:prstGeom prst="rect">
            <a:avLst/>
          </a:prstGeom>
        </p:spPr>
      </p:pic>
      <p:pic>
        <p:nvPicPr>
          <p:cNvPr id="7" name="Picture 6" descr="A graph of a patient's risk level&#10;&#10;Description automatically generated">
            <a:extLst>
              <a:ext uri="{FF2B5EF4-FFF2-40B4-BE49-F238E27FC236}">
                <a16:creationId xmlns:a16="http://schemas.microsoft.com/office/drawing/2014/main" id="{696FAF33-BAC9-AA92-7998-5C260124D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117" y="1076043"/>
            <a:ext cx="2085460" cy="1517941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3072A778-82F6-9C44-D3CA-183207DBB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092" y="1084187"/>
            <a:ext cx="1733357" cy="1509797"/>
          </a:xfrm>
          <a:prstGeom prst="rect">
            <a:avLst/>
          </a:prstGeom>
        </p:spPr>
      </p:pic>
      <p:pic>
        <p:nvPicPr>
          <p:cNvPr id="12" name="Picture 2" descr="Picture">
            <a:extLst>
              <a:ext uri="{FF2B5EF4-FFF2-40B4-BE49-F238E27FC236}">
                <a16:creationId xmlns:a16="http://schemas.microsoft.com/office/drawing/2014/main" id="{2FF4F97C-E886-BBDD-DFDB-1015029C5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1" y="3525703"/>
            <a:ext cx="1076857" cy="104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BF42ADCB-20F9-3C03-9A73-A62EB9DAB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103" y="3529732"/>
            <a:ext cx="2088993" cy="1059162"/>
          </a:xfrm>
          <a:prstGeom prst="rect">
            <a:avLst/>
          </a:prstGeom>
        </p:spPr>
      </p:pic>
      <p:pic>
        <p:nvPicPr>
          <p:cNvPr id="17" name="Picture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E2823E7-1A1C-2F09-7565-51E60966E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1270" y="3582266"/>
            <a:ext cx="2697307" cy="10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50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64FC-C1B6-9351-A5B1-B037465E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IRB approval required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67559-4FE0-BD76-E866-5CE295E6FA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750" y="1885951"/>
            <a:ext cx="8572500" cy="1371600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marL="0" indent="0" algn="ctr"/>
            <a:r>
              <a:rPr lang="en-US" sz="1600" dirty="0"/>
              <a:t>Study is research (“contributes to general knowledge”) AND involves human subjects</a:t>
            </a:r>
          </a:p>
          <a:p>
            <a:pPr marL="0" indent="0" algn="ctr"/>
            <a:endParaRPr lang="en-US" sz="1600" dirty="0"/>
          </a:p>
          <a:p>
            <a:pPr marL="0" indent="0" algn="ctr"/>
            <a:endParaRPr lang="en-US" sz="1600" dirty="0"/>
          </a:p>
          <a:p>
            <a:pPr marL="0" indent="0" algn="ctr"/>
            <a:r>
              <a:rPr lang="en-US" sz="1200" i="1" dirty="0"/>
              <a:t>(also some other conditions we’re not going into here)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1B6F8-A972-365E-14CC-FDBD3A298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74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7D110-4520-FAC3-F3F0-194CF2BA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Require IRB Approval?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67F96-3F73-F777-3154-88E09109D6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428750"/>
            <a:ext cx="8229600" cy="32004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Interviewing people about their political views 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 study that observes public behavior in a park or other public space.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 study using patient notes written by a clinician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Teacher evaluating a new teaching method in their classroom, to publish the results.</a:t>
            </a:r>
          </a:p>
          <a:p>
            <a:pPr marL="0" indent="0"/>
            <a:endParaRPr lang="en-US" sz="1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C0EACA-A3D8-9B02-4127-8AA3F594E7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07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7D110-4520-FAC3-F3F0-194CF2BA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Require IRB Approval?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67F96-3F73-F777-3154-88E09109D6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57350"/>
            <a:ext cx="8229600" cy="29718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Hospital collects patient feedback on a new type of waiting room, to decide whether to use this design in their new hospital.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Teacher evaluating a new teaching method in their classroom, to decide whether to adopt this method next year.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C0EACA-A3D8-9B02-4127-8AA3F594E7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73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CCBF27-E3B3-D58F-2322-36D63672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De-ID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BA9FC-6EEB-36DC-8690-D1D90C674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F3BC3-7124-234D-3C6E-DD1AD41A7CEC}"/>
              </a:ext>
            </a:extLst>
          </p:cNvPr>
          <p:cNvSpPr txBox="1"/>
          <p:nvPr/>
        </p:nvSpPr>
        <p:spPr>
          <a:xfrm>
            <a:off x="3124201" y="97155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IRB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Review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BF2E8-4CF8-77A9-C2D1-45C4B45432BE}"/>
              </a:ext>
            </a:extLst>
          </p:cNvPr>
          <p:cNvSpPr txBox="1"/>
          <p:nvPr/>
        </p:nvSpPr>
        <p:spPr>
          <a:xfrm>
            <a:off x="4814094" y="110799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De-id</a:t>
            </a:r>
          </a:p>
        </p:txBody>
      </p:sp>
      <p:pic>
        <p:nvPicPr>
          <p:cNvPr id="5" name="Picture 4" descr="A car on the road&#10;&#10;Description automatically generated">
            <a:extLst>
              <a:ext uri="{FF2B5EF4-FFF2-40B4-BE49-F238E27FC236}">
                <a16:creationId xmlns:a16="http://schemas.microsoft.com/office/drawing/2014/main" id="{78C0D28A-D8D8-C2C7-414B-7D577C2BC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576" y="929324"/>
            <a:ext cx="4380024" cy="41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7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0BE3-BF0E-6113-AC51-BAC6020D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29261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HIPAA de-identification: typical approach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31DF42-8D2E-6C6C-D23A-CD4B0BFDE1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2784" y="2343150"/>
            <a:ext cx="3959352" cy="1752600"/>
          </a:xfrm>
        </p:spPr>
        <p:txBody>
          <a:bodyPr/>
          <a:lstStyle/>
          <a:p>
            <a:r>
              <a:rPr lang="en-US" b="1" u="sng" dirty="0"/>
              <a:t>“Safe Harbor”</a:t>
            </a:r>
          </a:p>
          <a:p>
            <a:br>
              <a:rPr lang="en-US" b="1" u="sng" dirty="0"/>
            </a:br>
            <a:r>
              <a:rPr lang="en-US" dirty="0"/>
              <a:t>Remove exactly these fields: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C49F4-13B5-7DCC-056E-25639ECE7C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4" descr="The 5 Elements to Effectively Managing HIPAA Compliance - SecureOps">
            <a:extLst>
              <a:ext uri="{FF2B5EF4-FFF2-40B4-BE49-F238E27FC236}">
                <a16:creationId xmlns:a16="http://schemas.microsoft.com/office/drawing/2014/main" id="{6433BAD7-8EE4-1543-4DE3-1F5FBDF1B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178" y="1733550"/>
            <a:ext cx="5236537" cy="3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7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2D1E8-24AF-E055-C830-194BB3326E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A screenshot of a medical data&#10;&#10;Description automatically generated">
            <a:extLst>
              <a:ext uri="{FF2B5EF4-FFF2-40B4-BE49-F238E27FC236}">
                <a16:creationId xmlns:a16="http://schemas.microsoft.com/office/drawing/2014/main" id="{45F029C0-EB53-2559-B488-96F01C3D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858" y="0"/>
            <a:ext cx="5700284" cy="4293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513C1D-CD95-801D-2D16-C39F4846A16A}"/>
              </a:ext>
            </a:extLst>
          </p:cNvPr>
          <p:cNvSpPr txBox="1"/>
          <p:nvPr/>
        </p:nvSpPr>
        <p:spPr>
          <a:xfrm>
            <a:off x="0" y="4476750"/>
            <a:ext cx="59304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clinacuity.com</a:t>
            </a:r>
            <a:r>
              <a:rPr lang="en-US" sz="1200" dirty="0">
                <a:hlinkClick r:id="rId4"/>
              </a:rPr>
              <a:t>/</a:t>
            </a:r>
            <a:r>
              <a:rPr lang="en-US" sz="1200" dirty="0" err="1">
                <a:hlinkClick r:id="rId4"/>
              </a:rPr>
              <a:t>clinideid</a:t>
            </a:r>
            <a:r>
              <a:rPr lang="en-US" sz="1200" dirty="0">
                <a:hlinkClick r:id="rId4"/>
              </a:rPr>
              <a:t>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126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3545-A44F-35B0-DA9A-3DD1F265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De-Identification is “AI-Complete”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34E06-BFD0-1144-1340-52F671F15C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3400" y="1428750"/>
            <a:ext cx="8229600" cy="3124200"/>
          </a:xfrm>
        </p:spPr>
        <p:txBody>
          <a:bodyPr/>
          <a:lstStyle/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35-year-old female CEO of a local tech startup presented with chest pain.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58B82-A4A3-7853-144C-94C8839B89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29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3A59EF65-AF34-18E1-B682-1BC6CC88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8" y="1352550"/>
            <a:ext cx="4424082" cy="2506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521F1-A491-C3BC-D30E-05D596AA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251" y="1352550"/>
            <a:ext cx="4268164" cy="25544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7F74E6-C4BB-7343-8485-4DB1D80F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HIPAA Has Teeth</a:t>
            </a:r>
          </a:p>
        </p:txBody>
      </p:sp>
    </p:spTree>
    <p:extLst>
      <p:ext uri="{BB962C8B-B14F-4D97-AF65-F5344CB8AC3E}">
        <p14:creationId xmlns:p14="http://schemas.microsoft.com/office/powerpoint/2010/main" val="906330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AACC-0D56-9098-7A40-D612295870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system-ui"/>
              </a:rPr>
              <a:t>A brief history of healthcare in U.S.</a:t>
            </a:r>
            <a:endParaRPr lang="en-US" sz="2000" i="0" dirty="0">
              <a:solidFill>
                <a:schemeClr val="bg1">
                  <a:lumMod val="65000"/>
                </a:schemeClr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US" sz="200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Privacy &amp; HIPAA </a:t>
            </a:r>
          </a:p>
          <a:p>
            <a:r>
              <a:rPr lang="en-US" sz="2000" b="1" dirty="0">
                <a:highlight>
                  <a:srgbClr val="FFFFFF"/>
                </a:highlight>
                <a:latin typeface="system-ui"/>
              </a:rPr>
              <a:t>De-ID  </a:t>
            </a: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Open Data</a:t>
            </a:r>
            <a:endParaRPr lang="en-US" sz="20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system-ui"/>
            </a:endParaRP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HITECH Act</a:t>
            </a: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CURES Act</a:t>
            </a:r>
          </a:p>
        </p:txBody>
      </p:sp>
    </p:spTree>
    <p:extLst>
      <p:ext uri="{BB962C8B-B14F-4D97-AF65-F5344CB8AC3E}">
        <p14:creationId xmlns:p14="http://schemas.microsoft.com/office/powerpoint/2010/main" val="2129635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B738-75AC-1455-8CB5-ECC8A310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We Apply (Supervised) ML?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3DDB2-2499-957F-B2E9-2EBD049787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3FE71-F5E5-3A84-AFC4-4D768B626618}"/>
              </a:ext>
            </a:extLst>
          </p:cNvPr>
          <p:cNvSpPr txBox="1"/>
          <p:nvPr/>
        </p:nvSpPr>
        <p:spPr>
          <a:xfrm>
            <a:off x="537795" y="1116032"/>
            <a:ext cx="3881805" cy="36009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Date: 05/15/2023</a:t>
            </a:r>
          </a:p>
          <a:p>
            <a:r>
              <a:rPr lang="en-US" sz="1200" dirty="0"/>
              <a:t>Patient: John Doe</a:t>
            </a:r>
          </a:p>
          <a:p>
            <a:r>
              <a:rPr lang="en-US" sz="1200" dirty="0"/>
              <a:t>DOB: 09/22/1980</a:t>
            </a:r>
          </a:p>
          <a:p>
            <a:r>
              <a:rPr lang="en-US" sz="1200" dirty="0"/>
              <a:t>MRN: 123456789</a:t>
            </a:r>
          </a:p>
          <a:p>
            <a:endParaRPr lang="en-US" sz="1200" dirty="0"/>
          </a:p>
          <a:p>
            <a:r>
              <a:rPr lang="en-US" sz="1200" dirty="0"/>
              <a:t>Dr. Sarah Johnson saw Mr. Doe today for follow-up of hypertension. Patient reports compliance with lisinopril 10mg daily. BP today 138/88. Patient works as a teacher at Springfield High School and reports increased stress lately. Recommended lifestyle modifications and scheduled follow-up in 3 months. Contact number: (555) 123-4567.</a:t>
            </a:r>
          </a:p>
          <a:p>
            <a:endParaRPr lang="en-US" sz="1200" dirty="0"/>
          </a:p>
          <a:p>
            <a:r>
              <a:rPr lang="en-US" sz="1200" dirty="0"/>
              <a:t>Plan:</a:t>
            </a:r>
          </a:p>
          <a:p>
            <a:r>
              <a:rPr lang="en-US" sz="1200" dirty="0"/>
              <a:t>1. Continue lisinopril 10mg daily</a:t>
            </a:r>
          </a:p>
          <a:p>
            <a:r>
              <a:rPr lang="en-US" sz="1200" dirty="0"/>
              <a:t>2. Follow up with Dr. Johnson on 08/15/2023</a:t>
            </a:r>
          </a:p>
          <a:p>
            <a:r>
              <a:rPr lang="en-US" sz="1200" dirty="0"/>
              <a:t>3. Labs ordered: Basic metabolic panel</a:t>
            </a:r>
          </a:p>
          <a:p>
            <a:endParaRPr lang="en-US" sz="1200" dirty="0"/>
          </a:p>
          <a:p>
            <a:r>
              <a:rPr lang="en-US" sz="1200" dirty="0"/>
              <a:t>Dictated by: Dr. Sarah Johnson</a:t>
            </a:r>
          </a:p>
          <a:p>
            <a:r>
              <a:rPr lang="en-US" sz="1200" dirty="0"/>
              <a:t>NPI: 1234567890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1C682-DECF-15A9-158D-C26E7F29367E}"/>
              </a:ext>
            </a:extLst>
          </p:cNvPr>
          <p:cNvSpPr txBox="1"/>
          <p:nvPr/>
        </p:nvSpPr>
        <p:spPr>
          <a:xfrm>
            <a:off x="4724400" y="1123950"/>
            <a:ext cx="4267200" cy="36009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Date: &lt;DATE&gt;</a:t>
            </a:r>
          </a:p>
          <a:p>
            <a:r>
              <a:rPr lang="en-US" sz="1200" dirty="0"/>
              <a:t>Patient: &lt;PATIENT_NAME&gt;</a:t>
            </a:r>
          </a:p>
          <a:p>
            <a:r>
              <a:rPr lang="en-US" sz="1200" dirty="0"/>
              <a:t>DOB: &lt;DATE_OF_BIRTH&gt;</a:t>
            </a:r>
          </a:p>
          <a:p>
            <a:r>
              <a:rPr lang="en-US" sz="1200" dirty="0"/>
              <a:t>MRN: &lt;MEDICAL_RECORD_NUMBER&gt;</a:t>
            </a:r>
          </a:p>
          <a:p>
            <a:endParaRPr lang="en-US" sz="1200" dirty="0"/>
          </a:p>
          <a:p>
            <a:r>
              <a:rPr lang="en-US" sz="1200" dirty="0"/>
              <a:t>Dr. &lt;PHYSICIAN_NAME&gt; saw &lt;PATIENT_NAME&gt; today for follow-up of hypertension. Patient reports compliance with lisinopril 10mg daily. BP today 138/88. Patient works as a teacher at &lt;LOCATION&gt; and reports increased stress lately. Recommended lifestyle modifications and scheduled follow-up in 3 months. Contact number: &lt;PHONE_NUMBER&gt;.</a:t>
            </a:r>
          </a:p>
          <a:p>
            <a:endParaRPr lang="en-US" sz="1200" dirty="0"/>
          </a:p>
          <a:p>
            <a:r>
              <a:rPr lang="en-US" sz="1200" dirty="0"/>
              <a:t>Plan:</a:t>
            </a:r>
          </a:p>
          <a:p>
            <a:r>
              <a:rPr lang="en-US" sz="1200" dirty="0"/>
              <a:t>1. Continue lisinopril 10mg daily</a:t>
            </a:r>
          </a:p>
          <a:p>
            <a:r>
              <a:rPr lang="en-US" sz="1200" dirty="0"/>
              <a:t>2. Follow up with Dr. &lt;PHYSICIAN_NAME&gt; on &lt;DATE&gt;</a:t>
            </a:r>
          </a:p>
          <a:p>
            <a:r>
              <a:rPr lang="en-US" sz="1200" dirty="0"/>
              <a:t>3. Labs ordered: Basic metabolic panel</a:t>
            </a:r>
          </a:p>
          <a:p>
            <a:endParaRPr lang="en-US" sz="1200" dirty="0"/>
          </a:p>
          <a:p>
            <a:r>
              <a:rPr lang="en-US" sz="1200" dirty="0"/>
              <a:t>Dictated by: Dr. &lt;PHYSICIAN_NAME&gt;</a:t>
            </a:r>
          </a:p>
          <a:p>
            <a:r>
              <a:rPr lang="en-US" sz="1200" dirty="0"/>
              <a:t>NPI: &lt;NATIONAL_PROVIDER_IDENTIFIER&gt;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8A4DE-D875-A89F-878C-64B2D4535DD6}"/>
              </a:ext>
            </a:extLst>
          </p:cNvPr>
          <p:cNvSpPr txBox="1"/>
          <p:nvPr/>
        </p:nvSpPr>
        <p:spPr>
          <a:xfrm>
            <a:off x="1143000" y="4778411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INPUT Original note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4CAF0-5EBF-4561-3772-89F230E71A1D}"/>
              </a:ext>
            </a:extLst>
          </p:cNvPr>
          <p:cNvSpPr txBox="1"/>
          <p:nvPr/>
        </p:nvSpPr>
        <p:spPr>
          <a:xfrm>
            <a:off x="5105400" y="4776146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OUTPUT: 18 fields removed</a:t>
            </a:r>
          </a:p>
        </p:txBody>
      </p:sp>
    </p:spTree>
    <p:extLst>
      <p:ext uri="{BB962C8B-B14F-4D97-AF65-F5344CB8AC3E}">
        <p14:creationId xmlns:p14="http://schemas.microsoft.com/office/powerpoint/2010/main" val="248474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9E0D5-E30C-2815-F1B0-BB8C92CDEB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Assignment 0 is DUE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Assignment 1 is DUE next Thurs (Sep 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Final Project Milestone 1 DUE on Oct 10</a:t>
            </a:r>
          </a:p>
        </p:txBody>
      </p:sp>
    </p:spTree>
    <p:extLst>
      <p:ext uri="{BB962C8B-B14F-4D97-AF65-F5344CB8AC3E}">
        <p14:creationId xmlns:p14="http://schemas.microsoft.com/office/powerpoint/2010/main" val="782700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1E974-FFD2-057D-50CE-74C0B55463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264E9-963B-DBCC-B82F-9199E9B58837}"/>
              </a:ext>
            </a:extLst>
          </p:cNvPr>
          <p:cNvSpPr/>
          <p:nvPr/>
        </p:nvSpPr>
        <p:spPr bwMode="auto">
          <a:xfrm>
            <a:off x="4953000" y="1123950"/>
            <a:ext cx="2819400" cy="11349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3BCC3-E4CE-D8F1-0ACE-64FE21FC3403}"/>
              </a:ext>
            </a:extLst>
          </p:cNvPr>
          <p:cNvSpPr txBox="1"/>
          <p:nvPr/>
        </p:nvSpPr>
        <p:spPr>
          <a:xfrm>
            <a:off x="905819" y="2776039"/>
            <a:ext cx="68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    article                        noun                         verb                     preposition                 article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9000D-BA21-82BD-AB2B-4A4EE1BC6A7A}"/>
              </a:ext>
            </a:extLst>
          </p:cNvPr>
          <p:cNvSpPr txBox="1"/>
          <p:nvPr/>
        </p:nvSpPr>
        <p:spPr>
          <a:xfrm>
            <a:off x="1143000" y="4702373"/>
            <a:ext cx="68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The                        elephant                   looked                         at                               the </a:t>
            </a:r>
          </a:p>
        </p:txBody>
      </p:sp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0CC9BB47-F698-43E9-9ACE-9C554583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136"/>
            <a:ext cx="7772400" cy="1687509"/>
          </a:xfrm>
          <a:prstGeom prst="rect">
            <a:avLst/>
          </a:prstGeom>
        </p:spPr>
      </p:pic>
      <p:pic>
        <p:nvPicPr>
          <p:cNvPr id="16" name="Picture 15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15EFCA3D-4DD9-DA58-47B7-6A1C57FE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111" y="685063"/>
            <a:ext cx="4179415" cy="15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94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53AB-AFF1-1240-A49F-2210F22D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1688"/>
            <a:ext cx="8229600" cy="609600"/>
          </a:xfrm>
        </p:spPr>
        <p:txBody>
          <a:bodyPr/>
          <a:lstStyle/>
          <a:p>
            <a:r>
              <a:rPr lang="en-US" dirty="0"/>
              <a:t>Could this work for De-Id?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1D7BE-C9FE-C593-04AF-7EAF6EAF2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3CDF00-76C7-4CD1-0D08-31B7A54962B3}"/>
              </a:ext>
            </a:extLst>
          </p:cNvPr>
          <p:cNvSpPr txBox="1"/>
          <p:nvPr/>
        </p:nvSpPr>
        <p:spPr>
          <a:xfrm>
            <a:off x="914400" y="2668118"/>
            <a:ext cx="68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[pass]                       NAME                      [pass]                      [pass]                         [pass]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D110F-7CED-D023-62B1-5669EB8255A0}"/>
              </a:ext>
            </a:extLst>
          </p:cNvPr>
          <p:cNvSpPr txBox="1"/>
          <p:nvPr/>
        </p:nvSpPr>
        <p:spPr>
          <a:xfrm>
            <a:off x="761999" y="4797923"/>
            <a:ext cx="68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Professor            Quackenbush                 taught                         the                          class</a:t>
            </a:r>
          </a:p>
        </p:txBody>
      </p:sp>
      <p:pic>
        <p:nvPicPr>
          <p:cNvPr id="15" name="Picture 1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D659917A-63C0-342A-7FEC-34226DF1B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91" y="803486"/>
            <a:ext cx="4179415" cy="1556855"/>
          </a:xfrm>
          <a:prstGeom prst="rect">
            <a:avLst/>
          </a:prstGeom>
        </p:spPr>
      </p:pic>
      <p:pic>
        <p:nvPicPr>
          <p:cNvPr id="16" name="Picture 15" descr="A diagram of a diagram&#10;&#10;Description automatically generated">
            <a:extLst>
              <a:ext uri="{FF2B5EF4-FFF2-40B4-BE49-F238E27FC236}">
                <a16:creationId xmlns:a16="http://schemas.microsoft.com/office/drawing/2014/main" id="{38F8A2B7-2A9F-D06D-0E9C-F99B9CFA4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414"/>
            <a:ext cx="7772400" cy="16875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6DC10D-37E9-57C9-54D0-4B847631D7EB}"/>
              </a:ext>
            </a:extLst>
          </p:cNvPr>
          <p:cNvSpPr txBox="1"/>
          <p:nvPr/>
        </p:nvSpPr>
        <p:spPr>
          <a:xfrm>
            <a:off x="7086600" y="3264753"/>
            <a:ext cx="16764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De-id label</a:t>
            </a:r>
          </a:p>
          <a:p>
            <a:r>
              <a:rPr lang="en-US" sz="1600" dirty="0"/>
              <a:t>(latent)</a:t>
            </a:r>
          </a:p>
          <a:p>
            <a:endParaRPr lang="en-US" sz="1600" dirty="0"/>
          </a:p>
        </p:txBody>
      </p:sp>
      <p:sp>
        <p:nvSpPr>
          <p:cNvPr id="18" name="Line Callout 2 (Border and Accent Bar) 17">
            <a:extLst>
              <a:ext uri="{FF2B5EF4-FFF2-40B4-BE49-F238E27FC236}">
                <a16:creationId xmlns:a16="http://schemas.microsoft.com/office/drawing/2014/main" id="{F7161033-B4AE-5219-5FBB-4251BE0FC62D}"/>
              </a:ext>
            </a:extLst>
          </p:cNvPr>
          <p:cNvSpPr/>
          <p:nvPr/>
        </p:nvSpPr>
        <p:spPr bwMode="auto">
          <a:xfrm>
            <a:off x="5768223" y="1225053"/>
            <a:ext cx="2537577" cy="356860"/>
          </a:xfrm>
          <a:prstGeom prst="accentBorderCallout2">
            <a:avLst>
              <a:gd name="adj1" fmla="val 71747"/>
              <a:gd name="adj2" fmla="val -2276"/>
              <a:gd name="adj3" fmla="val 145049"/>
              <a:gd name="adj4" fmla="val -7889"/>
              <a:gd name="adj5" fmla="val 194921"/>
              <a:gd name="adj6" fmla="val -800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Geneva" pitchFamily="-110" charset="-128"/>
                <a:cs typeface="Consolas" panose="020B0609020204030204" pitchFamily="49" charset="0"/>
              </a:rPr>
              <a:t>P(‘Quackenbush’ | NAME)</a:t>
            </a:r>
          </a:p>
        </p:txBody>
      </p:sp>
    </p:spTree>
    <p:extLst>
      <p:ext uri="{BB962C8B-B14F-4D97-AF65-F5344CB8AC3E}">
        <p14:creationId xmlns:p14="http://schemas.microsoft.com/office/powerpoint/2010/main" val="8529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7236-4D03-C844-DF91-6C18EB67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632"/>
            <a:ext cx="8229600" cy="609600"/>
          </a:xfrm>
        </p:spPr>
        <p:txBody>
          <a:bodyPr/>
          <a:lstStyle/>
          <a:p>
            <a:r>
              <a:rPr lang="en-US" dirty="0"/>
              <a:t>A “sibling” problem: Named Entity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557A-FC96-8598-4D11-51204E290F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B0DD9-7911-0AF6-0D23-6A0B000213AE}"/>
              </a:ext>
            </a:extLst>
          </p:cNvPr>
          <p:cNvSpPr txBox="1"/>
          <p:nvPr/>
        </p:nvSpPr>
        <p:spPr>
          <a:xfrm>
            <a:off x="171204" y="1123950"/>
            <a:ext cx="38100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Breakthrough in Renewable Energy Research</a:t>
            </a:r>
          </a:p>
          <a:p>
            <a:endParaRPr lang="en-US" sz="1200" dirty="0"/>
          </a:p>
          <a:p>
            <a:r>
              <a:rPr lang="en-US" sz="1200" dirty="0"/>
              <a:t>Scientists at the Karpov Institute of Physical Chemistry in Moscow have made a significant breakthrough in the field of renewable energy. Dr. Yelena Volkova and her team have developed a new type of perovskite solar cell that achieves an unprecedented 35% efficiency rate.</a:t>
            </a:r>
          </a:p>
          <a:p>
            <a:endParaRPr lang="en-US" sz="1200" dirty="0"/>
          </a:p>
          <a:p>
            <a:r>
              <a:rPr lang="en-US" sz="1200" dirty="0"/>
              <a:t>The research, published in the journal </a:t>
            </a:r>
            <a:r>
              <a:rPr lang="en-US" sz="1200" dirty="0" err="1"/>
              <a:t>Angewandte</a:t>
            </a:r>
            <a:r>
              <a:rPr lang="en-US" sz="1200" dirty="0"/>
              <a:t> </a:t>
            </a:r>
            <a:r>
              <a:rPr lang="en-US" sz="1200" dirty="0" err="1"/>
              <a:t>Chemie</a:t>
            </a:r>
            <a:r>
              <a:rPr lang="en-US" sz="1200" dirty="0"/>
              <a:t>, was funded by a grant from the Skolkovo Foundation. Dr. Volkova's collaborator, Prof. Hiroshi Yamamoto from Tohoku University, called the discovery "a game-changer for sustainable energy production."</a:t>
            </a:r>
          </a:p>
          <a:p>
            <a:endParaRPr lang="en-US" sz="1200" dirty="0"/>
          </a:p>
          <a:p>
            <a:r>
              <a:rPr lang="en-US" sz="1200" dirty="0"/>
              <a:t>The team used a novel compound, methylammonium lead triiodide, combined with a layer of graphene oxide to create the high-efficiency cells. The process was aided by the Lomonosov supercomputer at Moscow State University.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89039-F7EE-7509-DF10-D86EAA4CE1AF}"/>
              </a:ext>
            </a:extLst>
          </p:cNvPr>
          <p:cNvSpPr txBox="1"/>
          <p:nvPr/>
        </p:nvSpPr>
        <p:spPr>
          <a:xfrm>
            <a:off x="4559136" y="1123950"/>
            <a:ext cx="45086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Breakthrough in [FIELD] Research</a:t>
            </a:r>
          </a:p>
          <a:p>
            <a:endParaRPr lang="en-US" sz="1200" dirty="0"/>
          </a:p>
          <a:p>
            <a:r>
              <a:rPr lang="en-US" sz="1200" dirty="0"/>
              <a:t>Scientists at the [ORGANIZATION] in [LOCATION] have made a significant breakthrough in the field of [FIELD]. [PERSON] and her team have developed a new type of [TECHNOLOGY] that achieves an unprecedented [PERCENTAGE] efficiency rate.</a:t>
            </a:r>
          </a:p>
          <a:p>
            <a:endParaRPr lang="en-US" sz="1200" dirty="0"/>
          </a:p>
          <a:p>
            <a:r>
              <a:rPr lang="en-US" sz="1200" dirty="0"/>
              <a:t>The research, published in the [PUBLICATION], was funded by a grant from the [ORGANIZATION]. [PERSON]'s collaborator, [PERSON_TITLE Prof.] [PERSON] from [ORGANIZATION], called the discovery "a game-changer for sustainable energy production."</a:t>
            </a:r>
          </a:p>
          <a:p>
            <a:endParaRPr lang="en-US" sz="1200" dirty="0"/>
          </a:p>
          <a:p>
            <a:r>
              <a:rPr lang="en-US" sz="1200" dirty="0"/>
              <a:t>The team used a novel compound, [CHEMICAL], combined with a layer of [MATERIAL] to create the high-efficiency cells. The process was aided by the [TECHNOLOGY] at [ORGANIZATION]. </a:t>
            </a:r>
          </a:p>
        </p:txBody>
      </p:sp>
    </p:spTree>
    <p:extLst>
      <p:ext uri="{BB962C8B-B14F-4D97-AF65-F5344CB8AC3E}">
        <p14:creationId xmlns:p14="http://schemas.microsoft.com/office/powerpoint/2010/main" val="26606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6533-2574-AAB6-25D3-62EAFA0C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241284"/>
            <a:ext cx="8229600" cy="609600"/>
          </a:xfrm>
        </p:spPr>
        <p:txBody>
          <a:bodyPr/>
          <a:lstStyle/>
          <a:p>
            <a:r>
              <a:rPr lang="en-US" dirty="0"/>
              <a:t>Conditional Random Fields (CRF)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49E0E-8A8F-D40D-A1C6-12D567D366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C4362-2B78-96B8-9D15-D04B5364FC71}"/>
              </a:ext>
            </a:extLst>
          </p:cNvPr>
          <p:cNvSpPr txBox="1"/>
          <p:nvPr/>
        </p:nvSpPr>
        <p:spPr>
          <a:xfrm>
            <a:off x="-64324" y="4857750"/>
            <a:ext cx="5931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https://www.youtube.com/watch?v=rI3DQS0P2fk</a:t>
            </a:r>
            <a:r>
              <a:rPr lang="en-US" sz="1000" dirty="0"/>
              <a:t> and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pages.cs.wisc.edu</a:t>
            </a:r>
            <a:r>
              <a:rPr lang="en-US" sz="1000" dirty="0">
                <a:hlinkClick r:id="rId4"/>
              </a:rPr>
              <a:t>/~</a:t>
            </a:r>
            <a:r>
              <a:rPr lang="en-US" sz="1000" dirty="0" err="1">
                <a:hlinkClick r:id="rId4"/>
              </a:rPr>
              <a:t>jerryzhu</a:t>
            </a:r>
            <a:r>
              <a:rPr lang="en-US" sz="1000" dirty="0">
                <a:hlinkClick r:id="rId4"/>
              </a:rPr>
              <a:t>/cs769/</a:t>
            </a:r>
            <a:r>
              <a:rPr lang="en-US" sz="1000" dirty="0" err="1">
                <a:hlinkClick r:id="rId4"/>
              </a:rPr>
              <a:t>CRF.pdf</a:t>
            </a:r>
            <a:endParaRPr lang="en-US" sz="1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590D2A-DEE4-5F90-BB8B-A1E244805AE4}"/>
              </a:ext>
            </a:extLst>
          </p:cNvPr>
          <p:cNvSpPr/>
          <p:nvPr/>
        </p:nvSpPr>
        <p:spPr bwMode="auto">
          <a:xfrm>
            <a:off x="304800" y="1542125"/>
            <a:ext cx="685800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133282-962D-7C87-3251-92CBEFE4CF2A}"/>
              </a:ext>
            </a:extLst>
          </p:cNvPr>
          <p:cNvSpPr txBox="1"/>
          <p:nvPr/>
        </p:nvSpPr>
        <p:spPr>
          <a:xfrm>
            <a:off x="434765" y="1613860"/>
            <a:ext cx="47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5D6613-613E-47C6-AD7F-C1FFD2D2BC18}"/>
              </a:ext>
            </a:extLst>
          </p:cNvPr>
          <p:cNvSpPr/>
          <p:nvPr/>
        </p:nvSpPr>
        <p:spPr bwMode="auto">
          <a:xfrm>
            <a:off x="1752600" y="1554248"/>
            <a:ext cx="685800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728A70-0B5F-7CBD-2DF7-4B7405F1931D}"/>
              </a:ext>
            </a:extLst>
          </p:cNvPr>
          <p:cNvSpPr txBox="1"/>
          <p:nvPr/>
        </p:nvSpPr>
        <p:spPr>
          <a:xfrm>
            <a:off x="1882565" y="1625983"/>
            <a:ext cx="47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A8AD5F-6B3E-6718-D556-E0AA54B7BADC}"/>
              </a:ext>
            </a:extLst>
          </p:cNvPr>
          <p:cNvSpPr/>
          <p:nvPr/>
        </p:nvSpPr>
        <p:spPr bwMode="auto">
          <a:xfrm>
            <a:off x="3070435" y="1554495"/>
            <a:ext cx="685800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9006B2-10BD-E08F-5FFF-804023CC63C1}"/>
              </a:ext>
            </a:extLst>
          </p:cNvPr>
          <p:cNvSpPr txBox="1"/>
          <p:nvPr/>
        </p:nvSpPr>
        <p:spPr>
          <a:xfrm>
            <a:off x="3200400" y="1626230"/>
            <a:ext cx="47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82B401-C3E0-B01C-69D2-EB46B8413BF5}"/>
              </a:ext>
            </a:extLst>
          </p:cNvPr>
          <p:cNvSpPr/>
          <p:nvPr/>
        </p:nvSpPr>
        <p:spPr bwMode="auto">
          <a:xfrm>
            <a:off x="304800" y="2785323"/>
            <a:ext cx="685800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96B7B-2823-7F86-A106-7F6847E9477A}"/>
              </a:ext>
            </a:extLst>
          </p:cNvPr>
          <p:cNvSpPr txBox="1"/>
          <p:nvPr/>
        </p:nvSpPr>
        <p:spPr>
          <a:xfrm>
            <a:off x="381000" y="2857058"/>
            <a:ext cx="47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4C0550-6CCE-8305-1D91-79D01CBD78E5}"/>
              </a:ext>
            </a:extLst>
          </p:cNvPr>
          <p:cNvSpPr/>
          <p:nvPr/>
        </p:nvSpPr>
        <p:spPr bwMode="auto">
          <a:xfrm>
            <a:off x="1763486" y="2829868"/>
            <a:ext cx="685800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C568CE-0169-1695-6750-DC795EEC1939}"/>
              </a:ext>
            </a:extLst>
          </p:cNvPr>
          <p:cNvSpPr txBox="1"/>
          <p:nvPr/>
        </p:nvSpPr>
        <p:spPr>
          <a:xfrm>
            <a:off x="1893451" y="2901603"/>
            <a:ext cx="47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2B8926-3B0F-B33B-895A-C647F423A18A}"/>
              </a:ext>
            </a:extLst>
          </p:cNvPr>
          <p:cNvSpPr/>
          <p:nvPr/>
        </p:nvSpPr>
        <p:spPr bwMode="auto">
          <a:xfrm>
            <a:off x="3070435" y="2829621"/>
            <a:ext cx="685800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6F47E1-2652-0B38-2D61-47A0EB17C0A2}"/>
              </a:ext>
            </a:extLst>
          </p:cNvPr>
          <p:cNvSpPr txBox="1"/>
          <p:nvPr/>
        </p:nvSpPr>
        <p:spPr>
          <a:xfrm>
            <a:off x="3200400" y="2901356"/>
            <a:ext cx="47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6107B5-42B2-6C08-14A4-8F06F3863256}"/>
              </a:ext>
            </a:extLst>
          </p:cNvPr>
          <p:cNvCxnSpPr>
            <a:stCxn id="12" idx="6"/>
            <a:endCxn id="15" idx="2"/>
          </p:cNvCxnSpPr>
          <p:nvPr/>
        </p:nvCxnSpPr>
        <p:spPr bwMode="auto">
          <a:xfrm>
            <a:off x="990600" y="1846925"/>
            <a:ext cx="762000" cy="121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73EE77-04B9-4C05-AC0E-33E5BADBF268}"/>
              </a:ext>
            </a:extLst>
          </p:cNvPr>
          <p:cNvCxnSpPr>
            <a:cxnSpLocks/>
            <a:endCxn id="17" idx="2"/>
          </p:cNvCxnSpPr>
          <p:nvPr/>
        </p:nvCxnSpPr>
        <p:spPr bwMode="auto">
          <a:xfrm>
            <a:off x="2449286" y="1844692"/>
            <a:ext cx="621149" cy="1460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0AE516-E3D8-9035-FEF2-CC1DC4237B82}"/>
              </a:ext>
            </a:extLst>
          </p:cNvPr>
          <p:cNvCxnSpPr>
            <a:cxnSpLocks/>
            <a:stCxn id="12" idx="4"/>
            <a:endCxn id="19" idx="0"/>
          </p:cNvCxnSpPr>
          <p:nvPr/>
        </p:nvCxnSpPr>
        <p:spPr bwMode="auto">
          <a:xfrm>
            <a:off x="647700" y="2151725"/>
            <a:ext cx="0" cy="6335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63A9CD-D0C3-2E58-807B-B4C5F5259FCB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 flipH="1">
            <a:off x="2106386" y="2163848"/>
            <a:ext cx="14512" cy="6660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95941E-D7DE-9B4F-65AD-F75D3C454D46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 flipH="1">
            <a:off x="3413335" y="2163848"/>
            <a:ext cx="26882" cy="6657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96C035-E0C8-61E4-C9BF-222B7710B301}"/>
              </a:ext>
            </a:extLst>
          </p:cNvPr>
          <p:cNvCxnSpPr>
            <a:cxnSpLocks/>
            <a:stCxn id="12" idx="5"/>
            <a:endCxn id="23" idx="1"/>
          </p:cNvCxnSpPr>
          <p:nvPr/>
        </p:nvCxnSpPr>
        <p:spPr bwMode="auto">
          <a:xfrm>
            <a:off x="890167" y="2062451"/>
            <a:ext cx="2280701" cy="8564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973A0B-B064-FC70-85CC-AEADD4A8F6AF}"/>
              </a:ext>
            </a:extLst>
          </p:cNvPr>
          <p:cNvCxnSpPr>
            <a:cxnSpLocks/>
            <a:stCxn id="15" idx="4"/>
            <a:endCxn id="19" idx="7"/>
          </p:cNvCxnSpPr>
          <p:nvPr/>
        </p:nvCxnSpPr>
        <p:spPr bwMode="auto">
          <a:xfrm flipH="1">
            <a:off x="890167" y="2163848"/>
            <a:ext cx="1205333" cy="7107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1DF146-93ED-E6E8-759A-72FBC82BE26A}"/>
              </a:ext>
            </a:extLst>
          </p:cNvPr>
          <p:cNvGrpSpPr/>
          <p:nvPr/>
        </p:nvGrpSpPr>
        <p:grpSpPr>
          <a:xfrm>
            <a:off x="196990" y="1153519"/>
            <a:ext cx="5365610" cy="2939451"/>
            <a:chOff x="196990" y="1153519"/>
            <a:chExt cx="5365610" cy="2939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56581C-81C1-AF88-8CB6-1F497FF2289F}"/>
                </a:ext>
              </a:extLst>
            </p:cNvPr>
            <p:cNvSpPr txBox="1"/>
            <p:nvPr/>
          </p:nvSpPr>
          <p:spPr>
            <a:xfrm>
              <a:off x="3756235" y="1675415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labels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22A084-75DA-E59C-DE1F-C1744988AEAE}"/>
                </a:ext>
              </a:extLst>
            </p:cNvPr>
            <p:cNvSpPr txBox="1"/>
            <p:nvPr/>
          </p:nvSpPr>
          <p:spPr>
            <a:xfrm>
              <a:off x="3735720" y="2949386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words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953069-2AF5-CB5F-F402-BFE9F58C1B08}"/>
                </a:ext>
              </a:extLst>
            </p:cNvPr>
            <p:cNvSpPr txBox="1"/>
            <p:nvPr/>
          </p:nvSpPr>
          <p:spPr>
            <a:xfrm>
              <a:off x="196990" y="3508195"/>
              <a:ext cx="45045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Scientists                at                             Karpov            </a:t>
              </a:r>
              <a:r>
                <a:rPr lang="en-US" sz="1600" dirty="0"/>
                <a:t>	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C0A9A2-3DDB-2C8F-B567-C92C77C536A8}"/>
                </a:ext>
              </a:extLst>
            </p:cNvPr>
            <p:cNvSpPr txBox="1"/>
            <p:nvPr/>
          </p:nvSpPr>
          <p:spPr>
            <a:xfrm>
              <a:off x="279052" y="1153519"/>
              <a:ext cx="52835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[pass]                                [pass]                     </a:t>
              </a:r>
              <a:r>
                <a:rPr lang="en-US" sz="1600" dirty="0">
                  <a:solidFill>
                    <a:srgbClr val="FF0000"/>
                  </a:solidFill>
                </a:rPr>
                <a:t> </a:t>
              </a:r>
              <a:r>
                <a:rPr lang="en-US" sz="1100" dirty="0">
                  <a:solidFill>
                    <a:srgbClr val="FF0000"/>
                  </a:solidFill>
                </a:rPr>
                <a:t>[ORGANIZATION]	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10" descr="A close-up of black text&#10;&#10;Description automatically generated">
            <a:extLst>
              <a:ext uri="{FF2B5EF4-FFF2-40B4-BE49-F238E27FC236}">
                <a16:creationId xmlns:a16="http://schemas.microsoft.com/office/drawing/2014/main" id="{618779B4-C436-5734-1143-C76BAB1CF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695" y="2100542"/>
            <a:ext cx="3901305" cy="7802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ADB0B4-AE33-BED6-A56F-401B774B7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286" y="4108993"/>
            <a:ext cx="5123786" cy="5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54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205B-C5D3-51F7-AD09-16287A0B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C3380-9DBB-3411-88AD-70156143C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3" name="Picture 12" descr="A close-up of a math problem&#10;&#10;Description automatically generated">
            <a:extLst>
              <a:ext uri="{FF2B5EF4-FFF2-40B4-BE49-F238E27FC236}">
                <a16:creationId xmlns:a16="http://schemas.microsoft.com/office/drawing/2014/main" id="{2D296B6A-5ACC-228E-EAAD-FB08A591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84683"/>
            <a:ext cx="7772400" cy="17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0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41F30CEE-2E86-1D75-70BD-E690A721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" y="852549"/>
            <a:ext cx="7416800" cy="2895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CE2256-00C2-F820-9259-92D2A528FC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1698D988-AC32-2A68-3489-3FEEAFB28D47}"/>
              </a:ext>
            </a:extLst>
          </p:cNvPr>
          <p:cNvSpPr/>
          <p:nvPr/>
        </p:nvSpPr>
        <p:spPr bwMode="auto">
          <a:xfrm>
            <a:off x="6377874" y="2076450"/>
            <a:ext cx="2667000" cy="990600"/>
          </a:xfrm>
          <a:prstGeom prst="borderCallout2">
            <a:avLst>
              <a:gd name="adj1" fmla="val 55913"/>
              <a:gd name="adj2" fmla="val -2990"/>
              <a:gd name="adj3" fmla="val 52316"/>
              <a:gd name="adj4" fmla="val -74106"/>
              <a:gd name="adj5" fmla="val 17795"/>
              <a:gd name="adj6" fmla="val -9226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Weighted 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um over  all N  features in model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B582B4E6-6C82-890A-17EC-BEAFAAFE44B2}"/>
              </a:ext>
            </a:extLst>
          </p:cNvPr>
          <p:cNvSpPr/>
          <p:nvPr/>
        </p:nvSpPr>
        <p:spPr bwMode="auto">
          <a:xfrm>
            <a:off x="5105400" y="3714750"/>
            <a:ext cx="2286000" cy="990600"/>
          </a:xfrm>
          <a:prstGeom prst="borderCallout2">
            <a:avLst>
              <a:gd name="adj1" fmla="val 54714"/>
              <a:gd name="adj2" fmla="val -6255"/>
              <a:gd name="adj3" fmla="val 48720"/>
              <a:gd name="adj4" fmla="val -16148"/>
              <a:gd name="adj5" fmla="val -22964"/>
              <a:gd name="adj6" fmla="val -4199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Sum over all T  positions in sentence </a:t>
            </a:r>
          </a:p>
        </p:txBody>
      </p:sp>
    </p:spTree>
    <p:extLst>
      <p:ext uri="{BB962C8B-B14F-4D97-AF65-F5344CB8AC3E}">
        <p14:creationId xmlns:p14="http://schemas.microsoft.com/office/powerpoint/2010/main" val="2565446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5CC5-C47F-B684-992C-D2E76788B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62" y="209550"/>
            <a:ext cx="8229600" cy="609600"/>
          </a:xfrm>
        </p:spPr>
        <p:txBody>
          <a:bodyPr/>
          <a:lstStyle/>
          <a:p>
            <a:r>
              <a:rPr lang="en-US" dirty="0"/>
              <a:t>CRF for De-Identification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23414-D134-5B91-459D-BB4CD6A2DF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EAC97-DD27-B585-A055-E27AF76FBFF6}"/>
              </a:ext>
            </a:extLst>
          </p:cNvPr>
          <p:cNvSpPr txBox="1"/>
          <p:nvPr/>
        </p:nvSpPr>
        <p:spPr>
          <a:xfrm>
            <a:off x="-9896" y="4866501"/>
            <a:ext cx="57001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www.ncbi.nlm.nih.gov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pmc</a:t>
            </a:r>
            <a:r>
              <a:rPr lang="en-US" sz="1100" dirty="0">
                <a:hlinkClick r:id="rId3"/>
              </a:rPr>
              <a:t>/articles/PMC5890009/pdf/nihms914230.pdf</a:t>
            </a:r>
            <a:endParaRPr lang="en-US" sz="1100" dirty="0"/>
          </a:p>
        </p:txBody>
      </p:sp>
      <p:pic>
        <p:nvPicPr>
          <p:cNvPr id="7" name="Picture 6" descr="A list of information on a computer&#10;&#10;Description automatically generated with medium confidence">
            <a:extLst>
              <a:ext uri="{FF2B5EF4-FFF2-40B4-BE49-F238E27FC236}">
                <a16:creationId xmlns:a16="http://schemas.microsoft.com/office/drawing/2014/main" id="{55421BB4-FD4B-1CD3-6159-A685631E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3030"/>
            <a:ext cx="4252044" cy="3764936"/>
          </a:xfrm>
          <a:prstGeom prst="rect">
            <a:avLst/>
          </a:prstGeom>
        </p:spPr>
      </p:pic>
      <p:pic>
        <p:nvPicPr>
          <p:cNvPr id="10" name="Picture 9" descr="A text on a white background&#10;&#10;Description automatically generated">
            <a:extLst>
              <a:ext uri="{FF2B5EF4-FFF2-40B4-BE49-F238E27FC236}">
                <a16:creationId xmlns:a16="http://schemas.microsoft.com/office/drawing/2014/main" id="{6B3554FB-A775-E9D3-E428-4DAAC314D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182" y="1885950"/>
            <a:ext cx="4660900" cy="22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73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C49F4-13B5-7DCC-056E-25639ECE7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637FA6-1534-133B-418B-DB4E5266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03" y="1276350"/>
            <a:ext cx="5953897" cy="226878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A42A2AF-3149-B0A7-3718-F9B956E6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De-Id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60360-7DF0-BEC5-86B8-95B1C5C757FA}"/>
              </a:ext>
            </a:extLst>
          </p:cNvPr>
          <p:cNvSpPr txBox="1"/>
          <p:nvPr/>
        </p:nvSpPr>
        <p:spPr>
          <a:xfrm>
            <a:off x="0" y="4504551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www.sciencedirect.com</a:t>
            </a:r>
            <a:r>
              <a:rPr lang="en-US" sz="1200" dirty="0">
                <a:hlinkClick r:id="rId4"/>
              </a:rPr>
              <a:t>/science/article/</a:t>
            </a:r>
            <a:r>
              <a:rPr lang="en-US" sz="1200" dirty="0" err="1">
                <a:hlinkClick r:id="rId4"/>
              </a:rPr>
              <a:t>pii</a:t>
            </a:r>
            <a:r>
              <a:rPr lang="en-US" sz="1200" dirty="0">
                <a:hlinkClick r:id="rId4"/>
              </a:rPr>
              <a:t>/S1532046415001173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7427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588543-7711-E01E-3232-6E95A530D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2F1D4F-642E-747C-1B32-A6881C55E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9550"/>
            <a:ext cx="6019800" cy="4501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344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3530-42F0-DE19-DF44-41A8E792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9550"/>
            <a:ext cx="8229600" cy="609600"/>
          </a:xfrm>
        </p:spPr>
        <p:txBody>
          <a:bodyPr/>
          <a:lstStyle/>
          <a:p>
            <a:r>
              <a:rPr lang="en-US" dirty="0"/>
              <a:t>HALFTIME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BCCB4A-010E-A44A-C250-0DE0DCE1C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ACBE5BE-3FED-25FB-DE98-8CBC2FC3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95349"/>
            <a:ext cx="2805444" cy="213565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F99AAB-9137-9BCD-23E4-2646E2058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800350"/>
            <a:ext cx="2983158" cy="1717221"/>
          </a:xfrm>
          <a:prstGeom prst="rect">
            <a:avLst/>
          </a:prstGeom>
        </p:spPr>
      </p:pic>
      <p:pic>
        <p:nvPicPr>
          <p:cNvPr id="12" name="Picture 11" descr="A screenshot of a black and white message&#10;&#10;Description automatically generated">
            <a:extLst>
              <a:ext uri="{FF2B5EF4-FFF2-40B4-BE49-F238E27FC236}">
                <a16:creationId xmlns:a16="http://schemas.microsoft.com/office/drawing/2014/main" id="{3AB02FF2-A381-A112-1FBB-7A62E1D3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090" y="514350"/>
            <a:ext cx="3435350" cy="19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7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432AFA-BD2A-21B4-6F2A-6F0E8C495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7765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6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AACC-0D56-9098-7A40-D612295870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system-ui"/>
              </a:rPr>
              <a:t>A brief history of healthcare in U.S.</a:t>
            </a:r>
            <a:endParaRPr lang="en-US" sz="2000" i="0" dirty="0">
              <a:solidFill>
                <a:schemeClr val="bg1">
                  <a:lumMod val="65000"/>
                </a:schemeClr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US" sz="200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Privacy &amp; HIPAA  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system-ui"/>
              </a:rPr>
              <a:t>De-ID  </a:t>
            </a:r>
          </a:p>
          <a:p>
            <a:r>
              <a:rPr lang="en-US" sz="2000" b="1" i="0" dirty="0">
                <a:effectLst/>
                <a:highlight>
                  <a:srgbClr val="FFFFFF"/>
                </a:highlight>
                <a:latin typeface="system-ui"/>
              </a:rPr>
              <a:t>Open Data</a:t>
            </a:r>
            <a:endParaRPr lang="en-US" sz="2000" i="0" dirty="0">
              <a:solidFill>
                <a:schemeClr val="bg1">
                  <a:lumMod val="65000"/>
                </a:schemeClr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US" sz="200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HITECH Act</a:t>
            </a:r>
          </a:p>
          <a:p>
            <a:r>
              <a:rPr lang="en-US" sz="200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CURES Act</a:t>
            </a:r>
          </a:p>
          <a:p>
            <a:br>
              <a:rPr 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0809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35F3D7-E3FC-4881-4529-5F72C7D7E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750"/>
            <a:ext cx="7334250" cy="393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08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7B5CF1-9064-38B6-BB31-D4CA91C8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61950"/>
            <a:ext cx="7772400" cy="37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54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C49F4-13B5-7DCC-056E-25639ECE7C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1" name="Picture 10" descr="A close-up of a document&#10;&#10;Description automatically generated">
            <a:extLst>
              <a:ext uri="{FF2B5EF4-FFF2-40B4-BE49-F238E27FC236}">
                <a16:creationId xmlns:a16="http://schemas.microsoft.com/office/drawing/2014/main" id="{044D2D82-9F7E-2CA0-F3DC-281292B7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76" y="158252"/>
            <a:ext cx="7848124" cy="40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85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CA28B-7CAE-8DC1-4853-1F3CFEBB9B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17726-F0B2-BC02-5CB2-D87984324A72}"/>
              </a:ext>
            </a:extLst>
          </p:cNvPr>
          <p:cNvSpPr txBox="1">
            <a:spLocks noGrp="1"/>
          </p:cNvSpPr>
          <p:nvPr>
            <p:ph sz="quarter" idx="10"/>
          </p:nvPr>
        </p:nvSpPr>
        <p:spPr>
          <a:xfrm>
            <a:off x="457200" y="590550"/>
            <a:ext cx="82296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public_sans"/>
              </a:rPr>
              <a:t>Stage 1: </a:t>
            </a:r>
            <a:r>
              <a:rPr lang="en-US" sz="200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public_sans"/>
              </a:rPr>
              <a:t>P</a:t>
            </a:r>
            <a:r>
              <a:rPr lang="en-US" sz="20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public_sans"/>
              </a:rPr>
              <a:t>redict 30d adverse events: unplanned hospital admission, SNF admission, etc.</a:t>
            </a:r>
            <a:br>
              <a:rPr lang="en-US" sz="20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public_sans"/>
              </a:rPr>
            </a:br>
            <a:endParaRPr lang="en-US" sz="2000" b="0" i="0" dirty="0">
              <a:solidFill>
                <a:srgbClr val="262626"/>
              </a:solidFill>
              <a:effectLst/>
              <a:highlight>
                <a:srgbClr val="FFFFFF"/>
              </a:highlight>
              <a:latin typeface="public_sans"/>
            </a:endParaRPr>
          </a:p>
          <a:p>
            <a:pPr algn="l"/>
            <a:r>
              <a:rPr lang="en-US" sz="2000" b="1" dirty="0">
                <a:solidFill>
                  <a:srgbClr val="262626"/>
                </a:solidFill>
                <a:highlight>
                  <a:srgbClr val="FFFFFF"/>
                </a:highlight>
                <a:latin typeface="public_sans"/>
              </a:rPr>
              <a:t>Stage 2: </a:t>
            </a:r>
            <a:r>
              <a:rPr lang="en-US" sz="2000" b="1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public_sans"/>
              </a:rPr>
              <a:t> </a:t>
            </a:r>
            <a:r>
              <a:rPr lang="en-US" sz="20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public_sans"/>
              </a:rPr>
              <a:t>Also predict 12-month mortality for all Medicare beneficiaries</a:t>
            </a:r>
          </a:p>
          <a:p>
            <a:pPr algn="l"/>
            <a:endParaRPr lang="en-US" sz="2000" dirty="0">
              <a:solidFill>
                <a:srgbClr val="262626"/>
              </a:solidFill>
              <a:highlight>
                <a:srgbClr val="FFFFFF"/>
              </a:highlight>
              <a:latin typeface="public_sans"/>
            </a:endParaRPr>
          </a:p>
          <a:p>
            <a:pPr algn="l"/>
            <a:r>
              <a:rPr lang="en-US" sz="2000" b="1" dirty="0">
                <a:solidFill>
                  <a:srgbClr val="262626"/>
                </a:solidFill>
                <a:highlight>
                  <a:srgbClr val="FFFFFF"/>
                </a:highlight>
                <a:latin typeface="public_sans"/>
              </a:rPr>
              <a:t>Data: </a:t>
            </a:r>
            <a:r>
              <a:rPr lang="en-US" sz="2000" dirty="0">
                <a:solidFill>
                  <a:srgbClr val="262626"/>
                </a:solidFill>
                <a:highlight>
                  <a:srgbClr val="FFFFFF"/>
                </a:highlight>
                <a:latin typeface="public_sans"/>
              </a:rPr>
              <a:t>random 5% of Medicare FFS beneficiaries (770K total) with claims (Part A,B) from 2008-11.</a:t>
            </a:r>
          </a:p>
          <a:p>
            <a:pPr algn="l"/>
            <a:endParaRPr lang="en-US" sz="2000" dirty="0">
              <a:solidFill>
                <a:srgbClr val="262626"/>
              </a:solidFill>
              <a:highlight>
                <a:srgbClr val="FFFFFF"/>
              </a:highlight>
              <a:latin typeface="public_sans"/>
            </a:endParaRPr>
          </a:p>
          <a:p>
            <a:r>
              <a:rPr lang="en-US" sz="2000" b="1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public_sans"/>
              </a:rPr>
              <a:t>Prize: </a:t>
            </a:r>
            <a:r>
              <a:rPr lang="en-US" sz="20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public_sans"/>
              </a:rPr>
              <a:t>$1.6M total</a:t>
            </a:r>
          </a:p>
        </p:txBody>
      </p:sp>
    </p:spTree>
    <p:extLst>
      <p:ext uri="{BB962C8B-B14F-4D97-AF65-F5344CB8AC3E}">
        <p14:creationId xmlns:p14="http://schemas.microsoft.com/office/powerpoint/2010/main" val="1393495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712E5-712D-0B0A-AF18-C3D6E9AC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3350"/>
            <a:ext cx="7015805" cy="4062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88182-9357-60D8-A35D-C338B72B22E5}"/>
              </a:ext>
            </a:extLst>
          </p:cNvPr>
          <p:cNvSpPr txBox="1"/>
          <p:nvPr/>
        </p:nvSpPr>
        <p:spPr>
          <a:xfrm>
            <a:off x="0" y="4552950"/>
            <a:ext cx="5931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journals.plos.org</a:t>
            </a:r>
            <a:r>
              <a:rPr lang="en-US" sz="1400" dirty="0">
                <a:hlinkClick r:id="rId4"/>
              </a:rPr>
              <a:t>/</a:t>
            </a:r>
            <a:r>
              <a:rPr lang="en-US" sz="1400" dirty="0" err="1">
                <a:hlinkClick r:id="rId4"/>
              </a:rPr>
              <a:t>plosone</a:t>
            </a:r>
            <a:r>
              <a:rPr lang="en-US" sz="1400" dirty="0">
                <a:hlinkClick r:id="rId4"/>
              </a:rPr>
              <a:t>/</a:t>
            </a:r>
            <a:r>
              <a:rPr lang="en-US" sz="1400" dirty="0" err="1">
                <a:hlinkClick r:id="rId4"/>
              </a:rPr>
              <a:t>article?id</a:t>
            </a:r>
            <a:r>
              <a:rPr lang="en-US" sz="1400" dirty="0">
                <a:hlinkClick r:id="rId4"/>
              </a:rPr>
              <a:t>=10.1371/journal.pone.0252585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1793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73FE4E-6BD4-3051-AE5A-A7EEDD2C97E4}"/>
              </a:ext>
            </a:extLst>
          </p:cNvPr>
          <p:cNvSpPr txBox="1"/>
          <p:nvPr/>
        </p:nvSpPr>
        <p:spPr>
          <a:xfrm>
            <a:off x="0" y="4552950"/>
            <a:ext cx="59317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</a:t>
            </a:r>
            <a:r>
              <a:rPr lang="en-US" sz="900" dirty="0" err="1">
                <a:hlinkClick r:id="rId3"/>
              </a:rPr>
              <a:t>journals.plos.org</a:t>
            </a:r>
            <a:r>
              <a:rPr lang="en-US" sz="900" dirty="0">
                <a:hlinkClick r:id="rId3"/>
              </a:rPr>
              <a:t>/</a:t>
            </a:r>
            <a:r>
              <a:rPr lang="en-US" sz="900" dirty="0" err="1">
                <a:hlinkClick r:id="rId3"/>
              </a:rPr>
              <a:t>plosone</a:t>
            </a:r>
            <a:r>
              <a:rPr lang="en-US" sz="900" dirty="0">
                <a:hlinkClick r:id="rId3"/>
              </a:rPr>
              <a:t>/</a:t>
            </a:r>
            <a:r>
              <a:rPr lang="en-US" sz="900" dirty="0" err="1">
                <a:hlinkClick r:id="rId3"/>
              </a:rPr>
              <a:t>article?id</a:t>
            </a:r>
            <a:r>
              <a:rPr lang="en-US" sz="900" dirty="0">
                <a:hlinkClick r:id="rId3"/>
              </a:rPr>
              <a:t>=10.1371/journal.pone.0252585</a:t>
            </a:r>
            <a:endParaRPr lang="en-US" sz="900" dirty="0"/>
          </a:p>
        </p:txBody>
      </p:sp>
      <p:pic>
        <p:nvPicPr>
          <p:cNvPr id="3" name="Picture 2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6AB31D3B-A67D-4890-962B-4EE4A046A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0"/>
            <a:ext cx="3933430" cy="44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61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57E02-8E2D-0424-24EA-462763AA33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3" name="Picture 12" descr="A number of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F25DC579-5D8F-63CE-6DF6-48CB1E1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14350"/>
            <a:ext cx="7858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16E9-01C6-DAE8-02D0-2BAE74F63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Brier Scores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BC655-4807-7160-8020-55271486B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B01AE638-8533-7708-6E6E-ED60DECB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1712"/>
            <a:ext cx="6480958" cy="3040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2C76DA-CA40-BA77-D9EF-1CD1D5CD5AED}"/>
              </a:ext>
            </a:extLst>
          </p:cNvPr>
          <p:cNvSpPr txBox="1"/>
          <p:nvPr/>
        </p:nvSpPr>
        <p:spPr>
          <a:xfrm>
            <a:off x="-18535" y="4400550"/>
            <a:ext cx="60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https://</a:t>
            </a:r>
            <a:r>
              <a:rPr lang="en-US" sz="1100" dirty="0" err="1">
                <a:hlinkClick r:id="rId4"/>
              </a:rPr>
              <a:t>en.wikipedia.org</a:t>
            </a:r>
            <a:r>
              <a:rPr lang="en-US" sz="1100" dirty="0">
                <a:hlinkClick r:id="rId4"/>
              </a:rPr>
              <a:t>/wiki/</a:t>
            </a:r>
            <a:r>
              <a:rPr lang="en-US" sz="1100" dirty="0" err="1">
                <a:hlinkClick r:id="rId4"/>
              </a:rPr>
              <a:t>Brier_score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31807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mber of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53B5D065-B050-51E7-2EF9-1C8A2845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14350"/>
            <a:ext cx="7858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AACC-0D56-9098-7A40-D612295870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A brief history of healthcare in U.S.</a:t>
            </a:r>
            <a:endParaRPr lang="en-US" sz="2000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Privacy &amp; HIPAA  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system-ui"/>
              </a:rPr>
              <a:t>De-ID  </a:t>
            </a: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Open Data</a:t>
            </a:r>
            <a:endParaRPr lang="en-US" sz="20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system-ui"/>
            </a:endParaRP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HITECH Act</a:t>
            </a: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CURES Act</a:t>
            </a:r>
          </a:p>
          <a:p>
            <a:br>
              <a:rPr 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8181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61F9-7241-3F16-657A-48298911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(multiclass) Brier Score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B570C-A3A1-5F43-E2EE-1FAB674A4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2BF31-D9DB-2092-8095-7B4E6A01B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99" y="2119014"/>
            <a:ext cx="3947859" cy="1290935"/>
          </a:xfrm>
          <a:prstGeom prst="rect">
            <a:avLst/>
          </a:prstGeom>
        </p:spPr>
      </p:pic>
      <p:pic>
        <p:nvPicPr>
          <p:cNvPr id="6" name="Picture 5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92858973-D53D-6719-6125-0B5893D87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195214"/>
            <a:ext cx="3149600" cy="111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1D18E-B3D2-C569-093C-BA88AAFFA3E9}"/>
              </a:ext>
            </a:extLst>
          </p:cNvPr>
          <p:cNvSpPr txBox="1"/>
          <p:nvPr/>
        </p:nvSpPr>
        <p:spPr>
          <a:xfrm>
            <a:off x="622300" y="16764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F7755-C9B8-170C-AB35-542D304EB5E1}"/>
              </a:ext>
            </a:extLst>
          </p:cNvPr>
          <p:cNvSpPr txBox="1"/>
          <p:nvPr/>
        </p:nvSpPr>
        <p:spPr>
          <a:xfrm>
            <a:off x="5029200" y="165735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Multiclass (R outcomes):</a:t>
            </a:r>
          </a:p>
        </p:txBody>
      </p:sp>
    </p:spTree>
    <p:extLst>
      <p:ext uri="{BB962C8B-B14F-4D97-AF65-F5344CB8AC3E}">
        <p14:creationId xmlns:p14="http://schemas.microsoft.com/office/powerpoint/2010/main" val="4044195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5AD31797-748B-6623-6D32-6E6D864BC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3349"/>
            <a:ext cx="6374251" cy="4444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F5582-DFA2-0EAB-8435-91406BE105EE}"/>
              </a:ext>
            </a:extLst>
          </p:cNvPr>
          <p:cNvSpPr txBox="1"/>
          <p:nvPr/>
        </p:nvSpPr>
        <p:spPr>
          <a:xfrm>
            <a:off x="0" y="4552950"/>
            <a:ext cx="5931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journals.plos.org</a:t>
            </a:r>
            <a:r>
              <a:rPr lang="en-US" sz="1000" dirty="0">
                <a:hlinkClick r:id="rId4"/>
              </a:rPr>
              <a:t>/</a:t>
            </a:r>
            <a:r>
              <a:rPr lang="en-US" sz="1000" dirty="0" err="1">
                <a:hlinkClick r:id="rId4"/>
              </a:rPr>
              <a:t>plosone</a:t>
            </a:r>
            <a:r>
              <a:rPr lang="en-US" sz="1000" dirty="0">
                <a:hlinkClick r:id="rId4"/>
              </a:rPr>
              <a:t>/</a:t>
            </a:r>
            <a:r>
              <a:rPr lang="en-US" sz="1000" dirty="0" err="1">
                <a:hlinkClick r:id="rId4"/>
              </a:rPr>
              <a:t>article?id</a:t>
            </a:r>
            <a:r>
              <a:rPr lang="en-US" sz="1000" dirty="0">
                <a:hlinkClick r:id="rId4"/>
              </a:rPr>
              <a:t>=10.1371/journal.pone.0252585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35087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AACC-0D56-9098-7A40-D612295870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system-ui"/>
              </a:rPr>
              <a:t>A brief history of healthcare in U.S.</a:t>
            </a:r>
            <a:endParaRPr lang="en-US" sz="2000" i="0" dirty="0">
              <a:solidFill>
                <a:schemeClr val="bg1">
                  <a:lumMod val="65000"/>
                </a:schemeClr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US" sz="200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Privacy &amp; HIPAA  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system-ui"/>
              </a:rPr>
              <a:t>De-ID  </a:t>
            </a: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Open Data</a:t>
            </a:r>
            <a:endParaRPr lang="en-US" sz="20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system-ui"/>
            </a:endParaRPr>
          </a:p>
          <a:p>
            <a:r>
              <a:rPr lang="en-US" sz="2000" b="1" i="0" dirty="0">
                <a:effectLst/>
                <a:highlight>
                  <a:srgbClr val="FFFFFF"/>
                </a:highlight>
                <a:latin typeface="system-ui"/>
              </a:rPr>
              <a:t>HITECH Act</a:t>
            </a:r>
          </a:p>
          <a:p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CURES Act</a:t>
            </a:r>
          </a:p>
          <a:p>
            <a:br>
              <a:rPr 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0136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D86A-7042-45D9-D921-78975593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9261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Financial Incentives</a:t>
            </a:r>
            <a:endParaRPr lang="en-US" sz="2400" i="0" u="none" strike="noStrike" dirty="0">
              <a:solidFill>
                <a:srgbClr val="29261B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CB4C7-592D-AC58-6FED-D76C5502C9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53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C71A43-7493-501B-0234-3EB11539ABA0}"/>
              </a:ext>
            </a:extLst>
          </p:cNvPr>
          <p:cNvCxnSpPr/>
          <p:nvPr/>
        </p:nvCxnSpPr>
        <p:spPr bwMode="auto">
          <a:xfrm>
            <a:off x="533400" y="2419350"/>
            <a:ext cx="7848600" cy="0"/>
          </a:xfrm>
          <a:prstGeom prst="straightConnector1">
            <a:avLst/>
          </a:prstGeom>
          <a:solidFill>
            <a:schemeClr val="accent1"/>
          </a:solidFill>
          <a:ln w="825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7B6307-A3F8-38F3-B9EB-C5B147715E80}"/>
              </a:ext>
            </a:extLst>
          </p:cNvPr>
          <p:cNvSpPr txBox="1"/>
          <p:nvPr/>
        </p:nvSpPr>
        <p:spPr>
          <a:xfrm>
            <a:off x="1066800" y="1946386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C9689-75A3-B27B-B9F8-4C55BDD069F3}"/>
              </a:ext>
            </a:extLst>
          </p:cNvPr>
          <p:cNvSpPr txBox="1"/>
          <p:nvPr/>
        </p:nvSpPr>
        <p:spPr>
          <a:xfrm>
            <a:off x="4572000" y="1974631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B4A63-5976-6237-FEFF-405E2AF089CE}"/>
              </a:ext>
            </a:extLst>
          </p:cNvPr>
          <p:cNvSpPr txBox="1"/>
          <p:nvPr/>
        </p:nvSpPr>
        <p:spPr>
          <a:xfrm>
            <a:off x="1066800" y="2582673"/>
            <a:ext cx="2667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 to $44K per provider</a:t>
            </a:r>
          </a:p>
          <a:p>
            <a:r>
              <a:rPr lang="en-US" sz="1400" dirty="0">
                <a:solidFill>
                  <a:srgbClr val="29261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Hospitals could receive $M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BB34D-4042-3F9A-69AF-B2AA106652D1}"/>
              </a:ext>
            </a:extLst>
          </p:cNvPr>
          <p:cNvSpPr txBox="1"/>
          <p:nvPr/>
        </p:nvSpPr>
        <p:spPr>
          <a:xfrm>
            <a:off x="4457700" y="2582673"/>
            <a:ext cx="2667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Medicare reimbursement reductions from 1 to 3%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96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681162-A44A-FEA5-C16E-FC24D1056B9C}"/>
              </a:ext>
            </a:extLst>
          </p:cNvPr>
          <p:cNvSpPr txBox="1"/>
          <p:nvPr/>
        </p:nvSpPr>
        <p:spPr>
          <a:xfrm>
            <a:off x="152400" y="4552950"/>
            <a:ext cx="30893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3"/>
              </a:rPr>
              <a:t>https://</a:t>
            </a:r>
            <a:r>
              <a:rPr lang="en-US" sz="900" dirty="0" err="1">
                <a:hlinkClick r:id="rId3"/>
              </a:rPr>
              <a:t>www.healthaffairs.org</a:t>
            </a:r>
            <a:r>
              <a:rPr lang="en-US" sz="900" dirty="0">
                <a:hlinkClick r:id="rId3"/>
              </a:rPr>
              <a:t>/</a:t>
            </a:r>
            <a:r>
              <a:rPr lang="en-US" sz="900" dirty="0" err="1">
                <a:hlinkClick r:id="rId3"/>
              </a:rPr>
              <a:t>doi</a:t>
            </a:r>
            <a:r>
              <a:rPr lang="en-US" sz="900" dirty="0">
                <a:hlinkClick r:id="rId3"/>
              </a:rPr>
              <a:t>/10.1377/hlthaff.2016.1651</a:t>
            </a:r>
            <a:endParaRPr lang="en-US" sz="900" dirty="0"/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30EAD4DD-8769-48B4-8100-1F2A21DD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9718"/>
            <a:ext cx="7772400" cy="3776307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6993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number of patients in hospital&#10;&#10;Description automatically generated">
            <a:extLst>
              <a:ext uri="{FF2B5EF4-FFF2-40B4-BE49-F238E27FC236}">
                <a16:creationId xmlns:a16="http://schemas.microsoft.com/office/drawing/2014/main" id="{53499201-9C28-40A3-421E-98B6E249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-1"/>
            <a:ext cx="8077200" cy="48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28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AC9C-C80C-133B-D9CD-AE5799A8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Meaningful Use (MU)?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5FB75-E770-6626-AFCF-656BBB6A15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MU: e-prescribing, </a:t>
            </a:r>
            <a:r>
              <a:rPr lang="en-US" sz="1800" b="0" i="0" u="none" strike="noStrike" dirty="0" err="1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rx-rx</a:t>
            </a: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checking, </a:t>
            </a:r>
            <a:r>
              <a:rPr lang="en-US" sz="1800" dirty="0">
                <a:solidFill>
                  <a:srgbClr val="29261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handling </a:t>
            </a: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problem, </a:t>
            </a:r>
            <a:r>
              <a:rPr lang="en-US" sz="1800" b="0" i="0" u="none" strike="noStrike" dirty="0" err="1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rx</a:t>
            </a: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allergy lists.</a:t>
            </a:r>
          </a:p>
          <a:p>
            <a:pPr>
              <a:spcAft>
                <a:spcPts val="0"/>
              </a:spcAft>
            </a:pPr>
            <a:endParaRPr lang="en-US" sz="1800" dirty="0">
              <a:solidFill>
                <a:srgbClr val="29261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Aft>
                <a:spcPts val="0"/>
              </a:spcAft>
            </a:pPr>
            <a:endParaRPr lang="en-US" sz="1800" dirty="0">
              <a:solidFill>
                <a:srgbClr val="29261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But: </a:t>
            </a:r>
          </a:p>
          <a:p>
            <a:pPr>
              <a:spcAft>
                <a:spcPts val="0"/>
              </a:spcAft>
            </a:pPr>
            <a:endParaRPr lang="en-US" sz="1800" b="0" i="0" u="none" strike="noStrike" dirty="0">
              <a:solidFill>
                <a:srgbClr val="29261B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Systems that are all </a:t>
            </a:r>
            <a:r>
              <a:rPr lang="en-US" sz="1800" b="0" i="0" u="none" strike="noStrike" dirty="0" err="1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silo’ed</a:t>
            </a: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(no interop)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Systems that all encoded data their own way (no standardization)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Systems that were closed (“information blocking”)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371F-4E93-58A8-F146-DF3C7E42A3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34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table with a sign&#10;&#10;Description automatically generated">
            <a:extLst>
              <a:ext uri="{FF2B5EF4-FFF2-40B4-BE49-F238E27FC236}">
                <a16:creationId xmlns:a16="http://schemas.microsoft.com/office/drawing/2014/main" id="{275C557B-9EFF-946D-5919-31A93073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19050"/>
            <a:ext cx="6934200" cy="51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778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AACC-0D56-9098-7A40-D612295870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system-ui"/>
              </a:rPr>
              <a:t>A brief history of healthcare in U.S.</a:t>
            </a:r>
            <a:endParaRPr lang="en-US" sz="2000" i="0" dirty="0">
              <a:solidFill>
                <a:schemeClr val="bg1">
                  <a:lumMod val="65000"/>
                </a:schemeClr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US" sz="200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Privacy &amp; HIPAA 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system-ui"/>
              </a:rPr>
              <a:t>De-ID  </a:t>
            </a:r>
          </a:p>
          <a:p>
            <a:r>
              <a:rPr lang="en-US" sz="20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Open Data</a:t>
            </a:r>
            <a:endParaRPr lang="en-US" sz="2000" dirty="0">
              <a:solidFill>
                <a:schemeClr val="bg1">
                  <a:lumMod val="65000"/>
                </a:schemeClr>
              </a:solidFill>
              <a:highlight>
                <a:srgbClr val="FFFFFF"/>
              </a:highlight>
              <a:latin typeface="system-ui"/>
            </a:endParaRPr>
          </a:p>
          <a:p>
            <a:r>
              <a:rPr lang="en-US" sz="200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system-ui"/>
              </a:rPr>
              <a:t>HITECH Act</a:t>
            </a:r>
          </a:p>
          <a:p>
            <a:r>
              <a:rPr lang="en-US" sz="2000" b="1" i="0" dirty="0">
                <a:effectLst/>
                <a:highlight>
                  <a:srgbClr val="FFFFFF"/>
                </a:highlight>
                <a:latin typeface="system-ui"/>
              </a:rPr>
              <a:t>CURES Act</a:t>
            </a:r>
          </a:p>
          <a:p>
            <a:br>
              <a:rPr 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9499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2B6B1-613B-49DD-04C0-87638D28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CURES ACT (2016)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D201BD-5E17-9569-84E2-11874189E8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9261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9375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EHR systems must provide APIs</a:t>
            </a:r>
            <a:b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800" b="0" i="0" u="none" strike="noStrike" dirty="0">
              <a:solidFill>
                <a:srgbClr val="29261B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9375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APIs must be available to providers and patients</a:t>
            </a:r>
            <a:b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800" b="0" i="0" u="none" strike="noStrike" dirty="0">
              <a:solidFill>
                <a:srgbClr val="29261B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9375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2926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APIs must expose at least USCDI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A746FD-ED71-6339-724B-0E64688B63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1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orge Rogers Clark Casualty Company Insurance">
            <a:extLst>
              <a:ext uri="{FF2B5EF4-FFF2-40B4-BE49-F238E27FC236}">
                <a16:creationId xmlns:a16="http://schemas.microsoft.com/office/drawing/2014/main" id="{4682E23A-5DB4-CAC9-4891-8D04D934A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81" y="0"/>
            <a:ext cx="40592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88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784E-26BE-8B32-B2B4-496B53CC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USCDI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92C2F-8C2B-DC66-FD1B-A9F8BD22A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75E62-101A-1BB3-87BF-6E652183A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8678917" cy="4661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8855E-0097-8903-F589-6255AE9939FB}"/>
              </a:ext>
            </a:extLst>
          </p:cNvPr>
          <p:cNvSpPr txBox="1"/>
          <p:nvPr/>
        </p:nvSpPr>
        <p:spPr>
          <a:xfrm>
            <a:off x="0" y="4781550"/>
            <a:ext cx="735986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</a:t>
            </a:r>
            <a:r>
              <a:rPr lang="en-US" sz="1050" dirty="0" err="1">
                <a:hlinkClick r:id="rId4"/>
              </a:rPr>
              <a:t>www.healthit.gov</a:t>
            </a:r>
            <a:r>
              <a:rPr lang="en-US" sz="1050" dirty="0">
                <a:hlinkClick r:id="rId4"/>
              </a:rPr>
              <a:t>/sites/default/files/2022-02/USCDI%20USCDI_Plus%20-%20Annual%20Meeting%20Slides_Final_508.pdf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83014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397D-BFA2-F676-76F2-203EC7EA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2343150"/>
            <a:ext cx="3429000" cy="609600"/>
          </a:xfrm>
        </p:spPr>
        <p:txBody>
          <a:bodyPr/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EOL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756B4-C099-530E-B7BC-4635B2A5AF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33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BA62-878A-2C2F-67DE-9CA82843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Employer-Based Health Insurance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FD3FE-A4B3-2677-F261-EF61D35310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7500" y="2038350"/>
            <a:ext cx="8216900" cy="21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Labor shortage during WW2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Businesses raise wages to attract workers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Inflation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FDR freezes wages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To attract workers, employers start offering health insurance (which was tax-exempt)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9ED249-A802-CD0D-98CD-D32E28D63C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2" name="Picture 2" descr="1943 Apil 9th NEW YORK TIMES Roosevelt orders freeze wage Japanese lose 37">
            <a:extLst>
              <a:ext uri="{FF2B5EF4-FFF2-40B4-BE49-F238E27FC236}">
                <a16:creationId xmlns:a16="http://schemas.microsoft.com/office/drawing/2014/main" id="{EBDB9612-C1F6-1895-6D48-958BFA4CB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5" b="66520"/>
          <a:stretch/>
        </p:blipFill>
        <p:spPr bwMode="auto">
          <a:xfrm>
            <a:off x="4625889" y="1086492"/>
            <a:ext cx="4238711" cy="11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76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8E71-2913-0FE0-1FB3-E30E3AEA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Pre-1965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03A32-6D42-090E-44C7-06280BA5A3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FBF9D-2B4E-DA7B-6E31-441B71EFA42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45477" y="1200150"/>
            <a:ext cx="8229600" cy="3429000"/>
          </a:xfrm>
        </p:spPr>
        <p:txBody>
          <a:bodyPr/>
          <a:lstStyle/>
          <a:p>
            <a:endParaRPr lang="en-US" dirty="0"/>
          </a:p>
          <a:p>
            <a:r>
              <a:rPr lang="en-US" sz="2400" dirty="0"/>
              <a:t>Employer insurance is great, but what about old/unemployed people? </a:t>
            </a:r>
          </a:p>
          <a:p>
            <a:endParaRPr lang="en-US" sz="2400" dirty="0"/>
          </a:p>
          <a:p>
            <a:r>
              <a:rPr lang="en-US" sz="2400" dirty="0"/>
              <a:t>1963: &gt;40% of Americans 65+ lack health insurance.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3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21C6-A5D9-93CC-29E3-90D09584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Medicare/Medicaid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6DA1A-D019-5E0B-0F64-69A0F19B5F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691C15-FD8B-4432-E2EE-67EED4615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96"/>
          <a:stretch/>
        </p:blipFill>
        <p:spPr bwMode="auto">
          <a:xfrm>
            <a:off x="914400" y="990706"/>
            <a:ext cx="5388686" cy="382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588A0-3527-B511-2927-056D472913C0}"/>
              </a:ext>
            </a:extLst>
          </p:cNvPr>
          <p:cNvSpPr txBox="1"/>
          <p:nvPr/>
        </p:nvSpPr>
        <p:spPr>
          <a:xfrm>
            <a:off x="6777446" y="2266950"/>
            <a:ext cx="236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Who was the very first Medicare enrollee?</a:t>
            </a:r>
          </a:p>
        </p:txBody>
      </p:sp>
    </p:spTree>
    <p:extLst>
      <p:ext uri="{BB962C8B-B14F-4D97-AF65-F5344CB8AC3E}">
        <p14:creationId xmlns:p14="http://schemas.microsoft.com/office/powerpoint/2010/main" val="1678805536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 PPT Theme</Template>
  <TotalTime>12677</TotalTime>
  <Words>3012</Words>
  <Application>Microsoft Macintosh PowerPoint</Application>
  <PresentationFormat>On-screen Show (16:9)</PresentationFormat>
  <Paragraphs>531</Paragraphs>
  <Slides>61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5" baseType="lpstr">
      <vt:lpstr>ＭＳ Ｐゴシック</vt:lpstr>
      <vt:lpstr>.AppleSystemUIFont</vt:lpstr>
      <vt:lpstr>45 Helvetica Light</vt:lpstr>
      <vt:lpstr>Arial</vt:lpstr>
      <vt:lpstr>Consolas</vt:lpstr>
      <vt:lpstr>Georgia</vt:lpstr>
      <vt:lpstr>Open Sans</vt:lpstr>
      <vt:lpstr>Open Sans Light</vt:lpstr>
      <vt:lpstr>Open Sans Regular</vt:lpstr>
      <vt:lpstr>public_sans</vt:lpstr>
      <vt:lpstr>Roboto</vt:lpstr>
      <vt:lpstr>system-ui</vt:lpstr>
      <vt:lpstr>Times</vt:lpstr>
      <vt:lpstr>CMU PPT Theme</vt:lpstr>
      <vt:lpstr>PowerPoint Presentation</vt:lpstr>
      <vt:lpstr>Lecture 3 Recap: Risk Stratification</vt:lpstr>
      <vt:lpstr>Course Logistics</vt:lpstr>
      <vt:lpstr>PowerPoint Presentation</vt:lpstr>
      <vt:lpstr>Today</vt:lpstr>
      <vt:lpstr>PowerPoint Presentation</vt:lpstr>
      <vt:lpstr>Employer-Based Health Insurance </vt:lpstr>
      <vt:lpstr>Pre-1965</vt:lpstr>
      <vt:lpstr>Medicare/Medicaid</vt:lpstr>
      <vt:lpstr>Insurance Today: Public/Private Hybrid </vt:lpstr>
      <vt:lpstr>CMS Can Drive (or Inhibit) Innovation </vt:lpstr>
      <vt:lpstr>Today</vt:lpstr>
      <vt:lpstr>PowerPoint Presentation</vt:lpstr>
      <vt:lpstr>Important HIPAA roles</vt:lpstr>
      <vt:lpstr>HIPAA Privacy Rule </vt:lpstr>
      <vt:lpstr>Which of these are PHI?</vt:lpstr>
      <vt:lpstr>PowerPoint Presentation</vt:lpstr>
      <vt:lpstr>PowerPoint Presentation</vt:lpstr>
      <vt:lpstr>Solution 1: IRB</vt:lpstr>
      <vt:lpstr>When is IRB approval required ?</vt:lpstr>
      <vt:lpstr>Which Require IRB Approval? </vt:lpstr>
      <vt:lpstr>Which Require IRB Approval?</vt:lpstr>
      <vt:lpstr>Solution 2: De-ID</vt:lpstr>
      <vt:lpstr>HIPAA de-identification: typical approach</vt:lpstr>
      <vt:lpstr>PowerPoint Presentation</vt:lpstr>
      <vt:lpstr>De-Identification is “AI-Complete”</vt:lpstr>
      <vt:lpstr>HIPAA Has Teeth</vt:lpstr>
      <vt:lpstr>Today</vt:lpstr>
      <vt:lpstr>How Might We Apply (Supervised) ML? </vt:lpstr>
      <vt:lpstr>PowerPoint Presentation</vt:lpstr>
      <vt:lpstr>Could this work for De-Id?</vt:lpstr>
      <vt:lpstr>A “sibling” problem: Named Entity Recognition</vt:lpstr>
      <vt:lpstr>Conditional Random Fields (CRF) </vt:lpstr>
      <vt:lpstr>Feature Functions</vt:lpstr>
      <vt:lpstr>PowerPoint Presentation</vt:lpstr>
      <vt:lpstr>CRF for De-Identification </vt:lpstr>
      <vt:lpstr>Evaluating a De-Id Model</vt:lpstr>
      <vt:lpstr>PowerPoint Presentation</vt:lpstr>
      <vt:lpstr>HALFTIME 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Brier Scores </vt:lpstr>
      <vt:lpstr>PowerPoint Presentation</vt:lpstr>
      <vt:lpstr>Generalized (multiclass) Brier Score</vt:lpstr>
      <vt:lpstr>PowerPoint Presentation</vt:lpstr>
      <vt:lpstr>Today</vt:lpstr>
      <vt:lpstr>Financial Incentives</vt:lpstr>
      <vt:lpstr>PowerPoint Presentation</vt:lpstr>
      <vt:lpstr>PowerPoint Presentation</vt:lpstr>
      <vt:lpstr>Meaningful Use (MU)?</vt:lpstr>
      <vt:lpstr>PowerPoint Presentation</vt:lpstr>
      <vt:lpstr>Today</vt:lpstr>
      <vt:lpstr>CURES ACT (2016)</vt:lpstr>
      <vt:lpstr>USCDI </vt:lpstr>
      <vt:lpstr>EOL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Berger</dc:creator>
  <cp:lastModifiedBy>Adam Berger</cp:lastModifiedBy>
  <cp:revision>138</cp:revision>
  <cp:lastPrinted>2016-12-06T18:52:42Z</cp:lastPrinted>
  <dcterms:created xsi:type="dcterms:W3CDTF">2024-05-18T21:16:07Z</dcterms:created>
  <dcterms:modified xsi:type="dcterms:W3CDTF">2025-05-20T01:17:51Z</dcterms:modified>
</cp:coreProperties>
</file>